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437" r:id="rId2"/>
    <p:sldId id="324" r:id="rId3"/>
    <p:sldId id="333" r:id="rId4"/>
    <p:sldId id="348" r:id="rId5"/>
    <p:sldId id="405" r:id="rId6"/>
    <p:sldId id="439" r:id="rId7"/>
    <p:sldId id="440" r:id="rId8"/>
    <p:sldId id="441" r:id="rId9"/>
    <p:sldId id="442" r:id="rId10"/>
    <p:sldId id="443" r:id="rId11"/>
    <p:sldId id="444" r:id="rId12"/>
    <p:sldId id="446" r:id="rId13"/>
    <p:sldId id="448" r:id="rId14"/>
    <p:sldId id="295" r:id="rId15"/>
    <p:sldId id="335" r:id="rId16"/>
    <p:sldId id="342" r:id="rId17"/>
    <p:sldId id="343" r:id="rId18"/>
    <p:sldId id="344" r:id="rId19"/>
    <p:sldId id="345" r:id="rId20"/>
    <p:sldId id="431" r:id="rId21"/>
    <p:sldId id="399" r:id="rId22"/>
    <p:sldId id="402" r:id="rId23"/>
    <p:sldId id="411" r:id="rId24"/>
    <p:sldId id="403" r:id="rId25"/>
    <p:sldId id="354" r:id="rId26"/>
    <p:sldId id="408" r:id="rId27"/>
    <p:sldId id="450" r:id="rId28"/>
    <p:sldId id="410" r:id="rId29"/>
    <p:sldId id="356" r:id="rId30"/>
    <p:sldId id="359" r:id="rId31"/>
    <p:sldId id="355" r:id="rId32"/>
    <p:sldId id="404" r:id="rId33"/>
    <p:sldId id="381" r:id="rId34"/>
    <p:sldId id="378" r:id="rId35"/>
    <p:sldId id="379" r:id="rId36"/>
    <p:sldId id="349" r:id="rId37"/>
    <p:sldId id="451" r:id="rId38"/>
    <p:sldId id="452" r:id="rId39"/>
    <p:sldId id="350" r:id="rId40"/>
    <p:sldId id="453" r:id="rId41"/>
    <p:sldId id="456" r:id="rId42"/>
    <p:sldId id="457" r:id="rId43"/>
    <p:sldId id="455" r:id="rId44"/>
    <p:sldId id="458" r:id="rId45"/>
    <p:sldId id="459" r:id="rId46"/>
    <p:sldId id="460" r:id="rId47"/>
    <p:sldId id="384" r:id="rId48"/>
    <p:sldId id="461" r:id="rId49"/>
    <p:sldId id="385" r:id="rId5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3F3"/>
    <a:srgbClr val="FFF2CC"/>
    <a:srgbClr val="FFFFFF"/>
    <a:srgbClr val="AFAB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154" autoAdjust="0"/>
    <p:restoredTop sz="86849" autoAdjust="0"/>
  </p:normalViewPr>
  <p:slideViewPr>
    <p:cSldViewPr snapToGrid="0">
      <p:cViewPr>
        <p:scale>
          <a:sx n="101" d="100"/>
          <a:sy n="101" d="100"/>
        </p:scale>
        <p:origin x="640" y="36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000CA9-388F-4186-88EC-42B0290CD0DF}" type="datetimeFigureOut">
              <a:rPr kumimoji="1" lang="ja-JP" altLang="en-US" smtClean="0"/>
              <a:t>2024/7/25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566FA6-3A01-4EBC-8902-564F3EF7DBD0}" type="slidenum">
              <a:rPr kumimoji="1" lang="ja-JP" altLang="en-US" smtClean="0"/>
              <a:t>‹#›</a:t>
            </a:fld>
            <a:endParaRPr kumimoji="1" lang="ja-JP" altLang="en-US"/>
          </a:p>
        </p:txBody>
      </p:sp>
    </p:spTree>
    <p:extLst>
      <p:ext uri="{BB962C8B-B14F-4D97-AF65-F5344CB8AC3E}">
        <p14:creationId xmlns:p14="http://schemas.microsoft.com/office/powerpoint/2010/main" val="27512931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7566FA6-3A01-4EBC-8902-564F3EF7DBD0}" type="slidenum">
              <a:rPr kumimoji="1" lang="ja-JP" altLang="en-US" smtClean="0"/>
              <a:t>1</a:t>
            </a:fld>
            <a:endParaRPr kumimoji="1" lang="ja-JP" altLang="en-US"/>
          </a:p>
        </p:txBody>
      </p:sp>
    </p:spTree>
    <p:extLst>
      <p:ext uri="{BB962C8B-B14F-4D97-AF65-F5344CB8AC3E}">
        <p14:creationId xmlns:p14="http://schemas.microsoft.com/office/powerpoint/2010/main" val="1870482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7566FA6-3A01-4EBC-8902-564F3EF7DBD0}" type="slidenum">
              <a:rPr kumimoji="1" lang="ja-JP" altLang="en-US" smtClean="0"/>
              <a:t>34</a:t>
            </a:fld>
            <a:endParaRPr kumimoji="1" lang="ja-JP" altLang="en-US"/>
          </a:p>
        </p:txBody>
      </p:sp>
    </p:spTree>
    <p:extLst>
      <p:ext uri="{BB962C8B-B14F-4D97-AF65-F5344CB8AC3E}">
        <p14:creationId xmlns:p14="http://schemas.microsoft.com/office/powerpoint/2010/main" val="1127294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7566FA6-3A01-4EBC-8902-564F3EF7DBD0}" type="slidenum">
              <a:rPr kumimoji="1" lang="ja-JP" altLang="en-US" smtClean="0"/>
              <a:t>35</a:t>
            </a:fld>
            <a:endParaRPr kumimoji="1" lang="ja-JP" altLang="en-US"/>
          </a:p>
        </p:txBody>
      </p:sp>
    </p:spTree>
    <p:extLst>
      <p:ext uri="{BB962C8B-B14F-4D97-AF65-F5344CB8AC3E}">
        <p14:creationId xmlns:p14="http://schemas.microsoft.com/office/powerpoint/2010/main" val="3760125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7566FA6-3A01-4EBC-8902-564F3EF7DBD0}" type="slidenum">
              <a:rPr kumimoji="1" lang="ja-JP" altLang="en-US" smtClean="0"/>
              <a:t>37</a:t>
            </a:fld>
            <a:endParaRPr kumimoji="1" lang="ja-JP" altLang="en-US"/>
          </a:p>
        </p:txBody>
      </p:sp>
    </p:spTree>
    <p:extLst>
      <p:ext uri="{BB962C8B-B14F-4D97-AF65-F5344CB8AC3E}">
        <p14:creationId xmlns:p14="http://schemas.microsoft.com/office/powerpoint/2010/main" val="325131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7566FA6-3A01-4EBC-8902-564F3EF7DBD0}" type="slidenum">
              <a:rPr kumimoji="1" lang="ja-JP" altLang="en-US" smtClean="0"/>
              <a:t>45</a:t>
            </a:fld>
            <a:endParaRPr kumimoji="1" lang="ja-JP" altLang="en-US"/>
          </a:p>
        </p:txBody>
      </p:sp>
    </p:spTree>
    <p:extLst>
      <p:ext uri="{BB962C8B-B14F-4D97-AF65-F5344CB8AC3E}">
        <p14:creationId xmlns:p14="http://schemas.microsoft.com/office/powerpoint/2010/main" val="3410092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61F212-0CF5-43EB-B80E-7A651D7C5D8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1021A0B-AA81-45FD-9351-C2899040DB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0631633-02A3-422C-9BF3-4B4106F0A6C8}"/>
              </a:ext>
            </a:extLst>
          </p:cNvPr>
          <p:cNvSpPr>
            <a:spLocks noGrp="1"/>
          </p:cNvSpPr>
          <p:nvPr>
            <p:ph type="dt" sz="half" idx="10"/>
          </p:nvPr>
        </p:nvSpPr>
        <p:spPr/>
        <p:txBody>
          <a:bodyPr/>
          <a:lstStyle/>
          <a:p>
            <a:fld id="{FDF50F5E-D807-459F-BCF4-6422207D6A49}"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D83A3CAC-ACDC-40FE-8C0A-C5CBFA738EA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F3C6AAD-B024-4D55-9E2D-B7EFC884BC5E}"/>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203542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DB216E-3C9A-4C45-A48A-3F10AA3632E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992AF92-7293-409E-A7CD-D1F15B41CB4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6AF1145-1F7F-4A2F-8176-9987048E6A4F}"/>
              </a:ext>
            </a:extLst>
          </p:cNvPr>
          <p:cNvSpPr>
            <a:spLocks noGrp="1"/>
          </p:cNvSpPr>
          <p:nvPr>
            <p:ph type="dt" sz="half" idx="10"/>
          </p:nvPr>
        </p:nvSpPr>
        <p:spPr/>
        <p:txBody>
          <a:bodyPr/>
          <a:lstStyle/>
          <a:p>
            <a:fld id="{FDF50F5E-D807-459F-BCF4-6422207D6A49}"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DD46FC30-1196-4BC5-A38E-7CD8ABB54DD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AC52D73-9CB0-4286-A655-B1CEEFCE47BF}"/>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491403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4B4DDE6-14A9-408B-86A9-E2AE5755F1C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5D11354-3C91-4D89-836E-2F6D6F16EA9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296889F-8BFE-47A9-85A8-C5C048C79D07}"/>
              </a:ext>
            </a:extLst>
          </p:cNvPr>
          <p:cNvSpPr>
            <a:spLocks noGrp="1"/>
          </p:cNvSpPr>
          <p:nvPr>
            <p:ph type="dt" sz="half" idx="10"/>
          </p:nvPr>
        </p:nvSpPr>
        <p:spPr/>
        <p:txBody>
          <a:bodyPr/>
          <a:lstStyle/>
          <a:p>
            <a:fld id="{FDF50F5E-D807-459F-BCF4-6422207D6A49}"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5D30EDC9-B491-4FFD-B659-4BD03C826F1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81DB4F3-B330-4268-A44D-098D7C498569}"/>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647861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txBox="1">
            <a:spLocks noGrp="1"/>
          </p:cNvSpPr>
          <p:nvPr>
            <p:ph type="title"/>
          </p:nvPr>
        </p:nvSpPr>
        <p:spPr>
          <a:prstGeom prst="rect">
            <a:avLst/>
          </a:prstGeom>
        </p:spPr>
        <p:txBody>
          <a:bodyPr/>
          <a:lstStyle/>
          <a:p>
            <a:r>
              <a:t>タイトルテキスト</a:t>
            </a:r>
          </a:p>
        </p:txBody>
      </p:sp>
      <p:sp>
        <p:nvSpPr>
          <p:cNvPr id="57" name="本文レベル1…"/>
          <p:cNvSpPr txBox="1">
            <a:spLocks noGrp="1"/>
          </p:cNvSpPr>
          <p:nvPr>
            <p:ph type="body" idx="1"/>
          </p:nvPr>
        </p:nvSpPr>
        <p:spPr>
          <a:prstGeom prst="rect">
            <a:avLst/>
          </a:prstGeom>
        </p:spPr>
        <p:txBody>
          <a:bodyPr/>
          <a:lstStyle>
            <a:lvl1pPr>
              <a:defRPr sz="2400"/>
            </a:lvl1pPr>
            <a:lvl2pPr>
              <a:defRPr sz="2400"/>
            </a:lvl2pPr>
            <a:lvl3pPr>
              <a:defRPr sz="2400"/>
            </a:lvl3pPr>
            <a:lvl4pPr>
              <a:defRPr sz="2400"/>
            </a:lvl4pPr>
            <a:lvl5pPr>
              <a:defRPr sz="2400"/>
            </a:lvl5pPr>
          </a:lstStyle>
          <a:p>
            <a:r>
              <a:t>本文レベル1</a:t>
            </a:r>
          </a:p>
          <a:p>
            <a:pPr lvl="1"/>
            <a:r>
              <a:t>本文レベル2</a:t>
            </a:r>
          </a:p>
          <a:p>
            <a:pPr lvl="2"/>
            <a:r>
              <a:t>本文レベル3</a:t>
            </a:r>
          </a:p>
          <a:p>
            <a:pPr lvl="3"/>
            <a:r>
              <a:t>本文レベル4</a:t>
            </a:r>
          </a:p>
          <a:p>
            <a:pPr lvl="4"/>
            <a:r>
              <a:t>本文レベル5</a:t>
            </a:r>
          </a:p>
        </p:txBody>
      </p:sp>
      <p:sp>
        <p:nvSpPr>
          <p:cNvPr id="5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3512979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1C4E18-A0B9-4CE6-880C-22F9F385916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F267291-648C-486B-B35A-F50EEE32A06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789CD90-2F3B-4553-BE29-E251CEF07CDF}"/>
              </a:ext>
            </a:extLst>
          </p:cNvPr>
          <p:cNvSpPr>
            <a:spLocks noGrp="1"/>
          </p:cNvSpPr>
          <p:nvPr>
            <p:ph type="dt" sz="half" idx="10"/>
          </p:nvPr>
        </p:nvSpPr>
        <p:spPr/>
        <p:txBody>
          <a:bodyPr/>
          <a:lstStyle/>
          <a:p>
            <a:fld id="{FDF50F5E-D807-459F-BCF4-6422207D6A49}"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063ADA6B-5C3B-483D-BC27-6BDB6605573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0183908-B898-4A88-956E-E39D25B03E65}"/>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2162925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1C7A45-8DAF-4907-A17E-464DA93DB95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FC45249-A97B-43FE-9ED4-9479C3BCCE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394C134-065D-475A-AEBF-A147E94AE8A9}"/>
              </a:ext>
            </a:extLst>
          </p:cNvPr>
          <p:cNvSpPr>
            <a:spLocks noGrp="1"/>
          </p:cNvSpPr>
          <p:nvPr>
            <p:ph type="dt" sz="half" idx="10"/>
          </p:nvPr>
        </p:nvSpPr>
        <p:spPr/>
        <p:txBody>
          <a:bodyPr/>
          <a:lstStyle/>
          <a:p>
            <a:fld id="{FDF50F5E-D807-459F-BCF4-6422207D6A49}"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14F9B84C-3261-45FA-B130-167BDCE23E3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21C26C9-83EE-4C51-943A-F9C3919D696C}"/>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790124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F7E622-FD9A-4733-A878-A76BDB0A750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F40D2B4-5573-4466-8F89-4CBCE122735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48E17E4-ABCF-4C74-8D46-24C7E947BC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02CC7F0-9B06-45EE-AB0F-130E771CB1EE}"/>
              </a:ext>
            </a:extLst>
          </p:cNvPr>
          <p:cNvSpPr>
            <a:spLocks noGrp="1"/>
          </p:cNvSpPr>
          <p:nvPr>
            <p:ph type="dt" sz="half" idx="10"/>
          </p:nvPr>
        </p:nvSpPr>
        <p:spPr/>
        <p:txBody>
          <a:bodyPr/>
          <a:lstStyle/>
          <a:p>
            <a:fld id="{FDF50F5E-D807-459F-BCF4-6422207D6A49}" type="datetimeFigureOut">
              <a:rPr kumimoji="1" lang="ja-JP" altLang="en-US" smtClean="0"/>
              <a:t>2024/7/25</a:t>
            </a:fld>
            <a:endParaRPr kumimoji="1" lang="ja-JP" altLang="en-US"/>
          </a:p>
        </p:txBody>
      </p:sp>
      <p:sp>
        <p:nvSpPr>
          <p:cNvPr id="6" name="フッター プレースホルダー 5">
            <a:extLst>
              <a:ext uri="{FF2B5EF4-FFF2-40B4-BE49-F238E27FC236}">
                <a16:creationId xmlns:a16="http://schemas.microsoft.com/office/drawing/2014/main" id="{1D2AD4C7-9C18-40E0-81C1-4C2726ACCF3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C088EB7-AF44-4912-99DE-EC60BB15B9A7}"/>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2172015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6214F6-4AC4-4843-BB07-383D229F60F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22FE12E-5B23-4B85-AAD8-73A09BC7EB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1316646-648A-48B3-9028-D832F8CF3EA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5C19FDB-B3A9-4E19-9185-D633F726A0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E008B72-603D-4838-A66B-DED5C389E93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15B69DD-0C24-4DB9-833B-5080044CAEF9}"/>
              </a:ext>
            </a:extLst>
          </p:cNvPr>
          <p:cNvSpPr>
            <a:spLocks noGrp="1"/>
          </p:cNvSpPr>
          <p:nvPr>
            <p:ph type="dt" sz="half" idx="10"/>
          </p:nvPr>
        </p:nvSpPr>
        <p:spPr/>
        <p:txBody>
          <a:bodyPr/>
          <a:lstStyle/>
          <a:p>
            <a:fld id="{FDF50F5E-D807-459F-BCF4-6422207D6A49}" type="datetimeFigureOut">
              <a:rPr kumimoji="1" lang="ja-JP" altLang="en-US" smtClean="0"/>
              <a:t>2024/7/25</a:t>
            </a:fld>
            <a:endParaRPr kumimoji="1" lang="ja-JP" altLang="en-US"/>
          </a:p>
        </p:txBody>
      </p:sp>
      <p:sp>
        <p:nvSpPr>
          <p:cNvPr id="8" name="フッター プレースホルダー 7">
            <a:extLst>
              <a:ext uri="{FF2B5EF4-FFF2-40B4-BE49-F238E27FC236}">
                <a16:creationId xmlns:a16="http://schemas.microsoft.com/office/drawing/2014/main" id="{574B87FA-47B8-42C9-A744-B623C2F8AD5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5A93B6F-9C54-4B54-956C-042CB18EF969}"/>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661208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2FC004-CE92-4093-BF5D-03224951758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9613CFF-DE6B-4334-9D3C-2B3CE653982A}"/>
              </a:ext>
            </a:extLst>
          </p:cNvPr>
          <p:cNvSpPr>
            <a:spLocks noGrp="1"/>
          </p:cNvSpPr>
          <p:nvPr>
            <p:ph type="dt" sz="half" idx="10"/>
          </p:nvPr>
        </p:nvSpPr>
        <p:spPr/>
        <p:txBody>
          <a:bodyPr/>
          <a:lstStyle/>
          <a:p>
            <a:fld id="{FDF50F5E-D807-459F-BCF4-6422207D6A49}" type="datetimeFigureOut">
              <a:rPr kumimoji="1" lang="ja-JP" altLang="en-US" smtClean="0"/>
              <a:t>2024/7/25</a:t>
            </a:fld>
            <a:endParaRPr kumimoji="1" lang="ja-JP" altLang="en-US"/>
          </a:p>
        </p:txBody>
      </p:sp>
      <p:sp>
        <p:nvSpPr>
          <p:cNvPr id="4" name="フッター プレースホルダー 3">
            <a:extLst>
              <a:ext uri="{FF2B5EF4-FFF2-40B4-BE49-F238E27FC236}">
                <a16:creationId xmlns:a16="http://schemas.microsoft.com/office/drawing/2014/main" id="{C701CB54-1F21-4BA3-B5F5-8E0867E826D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12A9550-11A2-4530-8C45-DA3759AA3F9A}"/>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2597444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48A5108-5C60-4AA6-9B0C-36470804E94E}"/>
              </a:ext>
            </a:extLst>
          </p:cNvPr>
          <p:cNvSpPr>
            <a:spLocks noGrp="1"/>
          </p:cNvSpPr>
          <p:nvPr>
            <p:ph type="dt" sz="half" idx="10"/>
          </p:nvPr>
        </p:nvSpPr>
        <p:spPr/>
        <p:txBody>
          <a:bodyPr/>
          <a:lstStyle/>
          <a:p>
            <a:fld id="{FDF50F5E-D807-459F-BCF4-6422207D6A49}" type="datetimeFigureOut">
              <a:rPr kumimoji="1" lang="ja-JP" altLang="en-US" smtClean="0"/>
              <a:t>2024/7/25</a:t>
            </a:fld>
            <a:endParaRPr kumimoji="1" lang="ja-JP" altLang="en-US"/>
          </a:p>
        </p:txBody>
      </p:sp>
      <p:sp>
        <p:nvSpPr>
          <p:cNvPr id="3" name="フッター プレースホルダー 2">
            <a:extLst>
              <a:ext uri="{FF2B5EF4-FFF2-40B4-BE49-F238E27FC236}">
                <a16:creationId xmlns:a16="http://schemas.microsoft.com/office/drawing/2014/main" id="{16122C0F-3FF7-4A76-8EFE-93F88C2974D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4B3FA10-9C0B-4E5F-88EB-4F6C0D4CAFFE}"/>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3336576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FA9EDF-7E47-4C47-8CD4-0851490CE0E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32C2B8E-1D68-43F8-8B5E-854FB278D7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56CD822-8352-49FD-8799-3CA7015107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FED4177-47E0-4F01-80D4-82F45C1BDB07}"/>
              </a:ext>
            </a:extLst>
          </p:cNvPr>
          <p:cNvSpPr>
            <a:spLocks noGrp="1"/>
          </p:cNvSpPr>
          <p:nvPr>
            <p:ph type="dt" sz="half" idx="10"/>
          </p:nvPr>
        </p:nvSpPr>
        <p:spPr/>
        <p:txBody>
          <a:bodyPr/>
          <a:lstStyle/>
          <a:p>
            <a:fld id="{FDF50F5E-D807-459F-BCF4-6422207D6A49}" type="datetimeFigureOut">
              <a:rPr kumimoji="1" lang="ja-JP" altLang="en-US" smtClean="0"/>
              <a:t>2024/7/25</a:t>
            </a:fld>
            <a:endParaRPr kumimoji="1" lang="ja-JP" altLang="en-US"/>
          </a:p>
        </p:txBody>
      </p:sp>
      <p:sp>
        <p:nvSpPr>
          <p:cNvPr id="6" name="フッター プレースホルダー 5">
            <a:extLst>
              <a:ext uri="{FF2B5EF4-FFF2-40B4-BE49-F238E27FC236}">
                <a16:creationId xmlns:a16="http://schemas.microsoft.com/office/drawing/2014/main" id="{429416C8-E431-46CF-BC74-7059C537F71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D26EF0E-5586-40D6-8DDE-DD8B85499C28}"/>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2090711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4B68A6-6E68-4BBF-9389-41E0AC3EE4C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13C0FC8-BC56-467E-9AC0-CE19D9ED88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85AD8FD-27A1-4C62-B7A5-159B3A9AE1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AC8D2F3-0D8E-4D4E-ABC6-C68F36C340A3}"/>
              </a:ext>
            </a:extLst>
          </p:cNvPr>
          <p:cNvSpPr>
            <a:spLocks noGrp="1"/>
          </p:cNvSpPr>
          <p:nvPr>
            <p:ph type="dt" sz="half" idx="10"/>
          </p:nvPr>
        </p:nvSpPr>
        <p:spPr/>
        <p:txBody>
          <a:bodyPr/>
          <a:lstStyle/>
          <a:p>
            <a:fld id="{FDF50F5E-D807-459F-BCF4-6422207D6A49}" type="datetimeFigureOut">
              <a:rPr kumimoji="1" lang="ja-JP" altLang="en-US" smtClean="0"/>
              <a:t>2024/7/25</a:t>
            </a:fld>
            <a:endParaRPr kumimoji="1" lang="ja-JP" altLang="en-US"/>
          </a:p>
        </p:txBody>
      </p:sp>
      <p:sp>
        <p:nvSpPr>
          <p:cNvPr id="6" name="フッター プレースホルダー 5">
            <a:extLst>
              <a:ext uri="{FF2B5EF4-FFF2-40B4-BE49-F238E27FC236}">
                <a16:creationId xmlns:a16="http://schemas.microsoft.com/office/drawing/2014/main" id="{3B4CF8A8-A251-4C30-B5D1-02ACF9A25BE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8B55E93-6BFE-44AE-9077-A7E5510FFADB}"/>
              </a:ext>
            </a:extLst>
          </p:cNvPr>
          <p:cNvSpPr>
            <a:spLocks noGrp="1"/>
          </p:cNvSpPr>
          <p:nvPr>
            <p:ph type="sldNum" sz="quarter" idx="12"/>
          </p:nvPr>
        </p:nvSpPr>
        <p:spPr/>
        <p:txBody>
          <a:body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1540299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A3ABDAC-A6AC-41C5-A7F9-F0CA154E52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77CB444-1211-4DC1-B2AE-58EA0909A0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88A9173-6B7C-4F47-A701-6C6C38C8AC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F50F5E-D807-459F-BCF4-6422207D6A49}"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C1A3A348-DB95-4BB6-8D8C-B5F4B35CFC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AF0675D-4C0C-4E5E-A0CA-DBE27245FB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AFBDE1-899D-44F8-BDED-6306F75880E3}" type="slidenum">
              <a:rPr kumimoji="1" lang="ja-JP" altLang="en-US" smtClean="0"/>
              <a:t>‹#›</a:t>
            </a:fld>
            <a:endParaRPr kumimoji="1" lang="ja-JP" altLang="en-US"/>
          </a:p>
        </p:txBody>
      </p:sp>
    </p:spTree>
    <p:extLst>
      <p:ext uri="{BB962C8B-B14F-4D97-AF65-F5344CB8AC3E}">
        <p14:creationId xmlns:p14="http://schemas.microsoft.com/office/powerpoint/2010/main" val="118257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1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54B43DD-D578-4CA4-BFD5-493957CFA766}"/>
              </a:ext>
            </a:extLst>
          </p:cNvPr>
          <p:cNvSpPr/>
          <p:nvPr/>
        </p:nvSpPr>
        <p:spPr>
          <a:xfrm>
            <a:off x="-82062" y="0"/>
            <a:ext cx="12625754" cy="7092462"/>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565150" hangingPunct="0"/>
            <a:endParaRPr kumimoji="0" lang="ja-JP" altLang="en-US" sz="1600">
              <a:solidFill>
                <a:srgbClr val="FFFFFF"/>
              </a:solidFill>
              <a:latin typeface="Graphik"/>
              <a:ea typeface="Graphik"/>
              <a:cs typeface="Graphik"/>
              <a:sym typeface="Graphik"/>
            </a:endParaRPr>
          </a:p>
        </p:txBody>
      </p:sp>
      <p:sp>
        <p:nvSpPr>
          <p:cNvPr id="189" name="四角形"/>
          <p:cNvSpPr/>
          <p:nvPr/>
        </p:nvSpPr>
        <p:spPr>
          <a:xfrm rot="19864283">
            <a:off x="3529031" y="4110703"/>
            <a:ext cx="10925065" cy="4661355"/>
          </a:xfrm>
          <a:prstGeom prst="rect">
            <a:avLst/>
          </a:prstGeom>
          <a:solidFill>
            <a:srgbClr val="0D48FF"/>
          </a:solidFill>
          <a:ln w="12700">
            <a:miter lim="400000"/>
          </a:ln>
        </p:spPr>
        <p:txBody>
          <a:bodyPr lIns="0" tIns="0" rIns="0" bIns="0" anchor="ctr"/>
          <a:lstStyle/>
          <a:p>
            <a:pPr defTabSz="412750">
              <a:defRPr sz="3200">
                <a:solidFill>
                  <a:srgbClr val="FFFFFF"/>
                </a:solidFill>
                <a:latin typeface="ヒラギノ角ゴ ProN W3"/>
                <a:ea typeface="ヒラギノ角ゴ ProN W3"/>
                <a:cs typeface="ヒラギノ角ゴ ProN W3"/>
                <a:sym typeface="ヒラギノ角ゴ ProN W3"/>
              </a:defRPr>
            </a:pPr>
            <a:endParaRPr sz="1600"/>
          </a:p>
        </p:txBody>
      </p:sp>
      <p:sp>
        <p:nvSpPr>
          <p:cNvPr id="190" name="医療とAI・ビッグデータ応用"/>
          <p:cNvSpPr txBox="1"/>
          <p:nvPr/>
        </p:nvSpPr>
        <p:spPr>
          <a:xfrm>
            <a:off x="908858" y="510861"/>
            <a:ext cx="8406147"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defTabSz="825500">
              <a:lnSpc>
                <a:spcPct val="100000"/>
              </a:lnSpc>
              <a:defRPr sz="10000">
                <a:solidFill>
                  <a:srgbClr val="FFFFFF"/>
                </a:solidFill>
                <a:latin typeface="ヒラギノ丸ゴ ProN W4"/>
                <a:ea typeface="ヒラギノ丸ゴ ProN W4"/>
                <a:cs typeface="ヒラギノ丸ゴ ProN W4"/>
                <a:sym typeface="ヒラギノ丸ゴ ProN W4"/>
              </a:defRPr>
            </a:lvl1pPr>
          </a:lstStyle>
          <a:p>
            <a:r>
              <a:rPr sz="5000"/>
              <a:t>医療とAI・ビッグデータ応用</a:t>
            </a:r>
          </a:p>
        </p:txBody>
      </p:sp>
      <p:sp>
        <p:nvSpPr>
          <p:cNvPr id="191" name="統合教育機構…"/>
          <p:cNvSpPr txBox="1"/>
          <p:nvPr/>
        </p:nvSpPr>
        <p:spPr>
          <a:xfrm>
            <a:off x="8495162" y="4962456"/>
            <a:ext cx="2782813" cy="11439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412750">
              <a:defRPr sz="7100">
                <a:solidFill>
                  <a:srgbClr val="FFFFFF"/>
                </a:solidFill>
                <a:latin typeface="ヒラギノ丸ゴ ProN W4"/>
                <a:ea typeface="ヒラギノ丸ゴ ProN W4"/>
                <a:cs typeface="ヒラギノ丸ゴ ProN W4"/>
                <a:sym typeface="ヒラギノ丸ゴ ProN W4"/>
              </a:defRPr>
            </a:pPr>
            <a:r>
              <a:rPr sz="3550"/>
              <a:t>統合教育機構</a:t>
            </a:r>
          </a:p>
          <a:p>
            <a:pPr defTabSz="412750">
              <a:defRPr sz="7100">
                <a:solidFill>
                  <a:srgbClr val="FFFFFF"/>
                </a:solidFill>
                <a:latin typeface="ヒラギノ丸ゴ ProN W4"/>
                <a:ea typeface="ヒラギノ丸ゴ ProN W4"/>
                <a:cs typeface="ヒラギノ丸ゴ ProN W4"/>
                <a:sym typeface="ヒラギノ丸ゴ ProN W4"/>
              </a:defRPr>
            </a:pPr>
            <a:r>
              <a:rPr sz="3550"/>
              <a:t>須藤毅顕</a:t>
            </a:r>
          </a:p>
        </p:txBody>
      </p:sp>
      <p:sp>
        <p:nvSpPr>
          <p:cNvPr id="192" name="MLP"/>
          <p:cNvSpPr txBox="1"/>
          <p:nvPr/>
        </p:nvSpPr>
        <p:spPr>
          <a:xfrm>
            <a:off x="2201944" y="1651439"/>
            <a:ext cx="5599290" cy="1590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defTabSz="825500">
              <a:lnSpc>
                <a:spcPct val="100000"/>
              </a:lnSpc>
              <a:defRPr sz="10000">
                <a:solidFill>
                  <a:srgbClr val="FFFFFF"/>
                </a:solidFill>
                <a:latin typeface="ヒラギノ丸ゴ ProN W4"/>
                <a:ea typeface="ヒラギノ丸ゴ ProN W4"/>
                <a:cs typeface="ヒラギノ丸ゴ ProN W4"/>
                <a:sym typeface="ヒラギノ丸ゴ ProN W4"/>
              </a:defRPr>
            </a:lvl1pPr>
          </a:lstStyle>
          <a:p>
            <a:pPr algn="ctr"/>
            <a:r>
              <a:rPr lang="ja-JP" altLang="en-US" sz="5000" dirty="0"/>
              <a:t>教師なし機械学習</a:t>
            </a:r>
            <a:r>
              <a:rPr lang="en-US" altLang="ja-JP" sz="5000" dirty="0"/>
              <a:t>1</a:t>
            </a:r>
          </a:p>
          <a:p>
            <a:pPr algn="ctr"/>
            <a:r>
              <a:rPr lang="en-US" altLang="ja-JP" sz="5000" dirty="0"/>
              <a:t>(</a:t>
            </a:r>
            <a:r>
              <a:rPr lang="ja-JP" altLang="en-US" sz="5000" dirty="0"/>
              <a:t>次元削減</a:t>
            </a:r>
            <a:r>
              <a:rPr lang="en-US" altLang="ja-JP" sz="5000" dirty="0"/>
              <a:t>)</a:t>
            </a:r>
            <a:endParaRPr sz="5000" dirty="0"/>
          </a:p>
        </p:txBody>
      </p:sp>
      <p:grpSp>
        <p:nvGrpSpPr>
          <p:cNvPr id="5" name="グループ化 4">
            <a:extLst>
              <a:ext uri="{FF2B5EF4-FFF2-40B4-BE49-F238E27FC236}">
                <a16:creationId xmlns:a16="http://schemas.microsoft.com/office/drawing/2014/main" id="{2832DCAB-86C5-F664-67FF-E0FD219BA625}"/>
              </a:ext>
            </a:extLst>
          </p:cNvPr>
          <p:cNvGrpSpPr/>
          <p:nvPr/>
        </p:nvGrpSpPr>
        <p:grpSpPr>
          <a:xfrm>
            <a:off x="548606" y="3955266"/>
            <a:ext cx="3306676" cy="2391873"/>
            <a:chOff x="692888" y="8822622"/>
            <a:chExt cx="5899980" cy="4267731"/>
          </a:xfrm>
        </p:grpSpPr>
        <p:pic>
          <p:nvPicPr>
            <p:cNvPr id="3" name="図 2">
              <a:extLst>
                <a:ext uri="{FF2B5EF4-FFF2-40B4-BE49-F238E27FC236}">
                  <a16:creationId xmlns:a16="http://schemas.microsoft.com/office/drawing/2014/main" id="{67044FD7-4C86-EE32-5B24-D944C399D224}"/>
                </a:ext>
              </a:extLst>
            </p:cNvPr>
            <p:cNvPicPr>
              <a:picLocks noChangeAspect="1"/>
            </p:cNvPicPr>
            <p:nvPr/>
          </p:nvPicPr>
          <p:blipFill>
            <a:blip r:embed="rId3"/>
            <a:stretch>
              <a:fillRect/>
            </a:stretch>
          </p:blipFill>
          <p:spPr>
            <a:xfrm>
              <a:off x="692888" y="8822622"/>
              <a:ext cx="5899980" cy="4267731"/>
            </a:xfrm>
            <a:prstGeom prst="rect">
              <a:avLst/>
            </a:prstGeom>
          </p:spPr>
        </p:pic>
        <p:pic>
          <p:nvPicPr>
            <p:cNvPr id="4" name="図 3" descr="QR コード&#10;&#10;自動的に生成された説明">
              <a:extLst>
                <a:ext uri="{FF2B5EF4-FFF2-40B4-BE49-F238E27FC236}">
                  <a16:creationId xmlns:a16="http://schemas.microsoft.com/office/drawing/2014/main" id="{B84CE17A-8172-34DB-0BD9-DBBB69523E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872" y="10079665"/>
              <a:ext cx="3010688" cy="3010688"/>
            </a:xfrm>
            <a:prstGeom prst="rect">
              <a:avLst/>
            </a:prstGeom>
          </p:spPr>
        </p:pic>
      </p:grpSp>
    </p:spTree>
    <p:extLst>
      <p:ext uri="{BB962C8B-B14F-4D97-AF65-F5344CB8AC3E}">
        <p14:creationId xmlns:p14="http://schemas.microsoft.com/office/powerpoint/2010/main" val="100180424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BBB60-819D-2F01-B5C4-447D921CA4E1}"/>
            </a:ext>
          </a:extLst>
        </p:cNvPr>
        <p:cNvGrpSpPr/>
        <p:nvPr/>
      </p:nvGrpSpPr>
      <p:grpSpPr>
        <a:xfrm>
          <a:off x="0" y="0"/>
          <a:ext cx="0" cy="0"/>
          <a:chOff x="0" y="0"/>
          <a:chExt cx="0" cy="0"/>
        </a:xfrm>
      </p:grpSpPr>
      <p:sp>
        <p:nvSpPr>
          <p:cNvPr id="3" name="四角形">
            <a:extLst>
              <a:ext uri="{FF2B5EF4-FFF2-40B4-BE49-F238E27FC236}">
                <a16:creationId xmlns:a16="http://schemas.microsoft.com/office/drawing/2014/main" id="{AF29BB9B-4DF7-CB0A-8B7B-A4E0285A8841}"/>
              </a:ext>
            </a:extLst>
          </p:cNvPr>
          <p:cNvSpPr/>
          <p:nvPr/>
        </p:nvSpPr>
        <p:spPr>
          <a:xfrm>
            <a:off x="-8528" y="-2634"/>
            <a:ext cx="12369257"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4" name="次元削減の例：主成分分析">
            <a:extLst>
              <a:ext uri="{FF2B5EF4-FFF2-40B4-BE49-F238E27FC236}">
                <a16:creationId xmlns:a16="http://schemas.microsoft.com/office/drawing/2014/main" id="{CB26A452-E2E2-1AAA-48E6-CC2E86453722}"/>
              </a:ext>
            </a:extLst>
          </p:cNvPr>
          <p:cNvSpPr txBox="1"/>
          <p:nvPr/>
        </p:nvSpPr>
        <p:spPr>
          <a:xfrm>
            <a:off x="4278144" y="134033"/>
            <a:ext cx="379591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あやめ</a:t>
            </a:r>
            <a:r>
              <a:rPr lang="en-US" altLang="ja-JP" sz="2400" dirty="0" err="1">
                <a:solidFill>
                  <a:schemeClr val="bg1"/>
                </a:solidFill>
                <a:latin typeface="Hiragino Maru Gothic ProN W4" panose="020F0400000000000000" pitchFamily="34" charset="-128"/>
                <a:ea typeface="Hiragino Maru Gothic ProN W4" panose="020F0400000000000000" pitchFamily="34" charset="-128"/>
              </a:rPr>
              <a:t>(iris)</a:t>
            </a: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のデータの中身</a:t>
            </a:r>
            <a:endParaRPr sz="2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4" name="テキスト ボックス 13">
            <a:extLst>
              <a:ext uri="{FF2B5EF4-FFF2-40B4-BE49-F238E27FC236}">
                <a16:creationId xmlns:a16="http://schemas.microsoft.com/office/drawing/2014/main" id="{67A547F2-7419-8213-63E5-5309F6108022}"/>
              </a:ext>
            </a:extLst>
          </p:cNvPr>
          <p:cNvSpPr txBox="1"/>
          <p:nvPr/>
        </p:nvSpPr>
        <p:spPr>
          <a:xfrm>
            <a:off x="6572745" y="1006001"/>
            <a:ext cx="5504954" cy="461665"/>
          </a:xfrm>
          <a:prstGeom prst="rect">
            <a:avLst/>
          </a:prstGeom>
          <a:noFill/>
        </p:spPr>
        <p:txBody>
          <a:bodyPr wrap="square" rtlCol="0">
            <a:spAutoFit/>
          </a:bodyPr>
          <a:lstStyle/>
          <a:p>
            <a:r>
              <a:rPr kumimoji="1" lang="en-US" altLang="ja-JP" sz="2400">
                <a:latin typeface="Hiragino Maru Gothic ProN W4" panose="020F0400000000000000" pitchFamily="34" charset="-128"/>
                <a:ea typeface="Hiragino Maru Gothic ProN W4" panose="020F0400000000000000" pitchFamily="34" charset="-128"/>
              </a:rPr>
              <a:t>print(iris.DESCR)</a:t>
            </a:r>
            <a:r>
              <a:rPr kumimoji="1" lang="ja-JP" altLang="en-US" sz="2400">
                <a:latin typeface="Hiragino Maru Gothic ProN W4" panose="020F0400000000000000" pitchFamily="34" charset="-128"/>
                <a:ea typeface="Hiragino Maru Gothic ProN W4" panose="020F0400000000000000" pitchFamily="34" charset="-128"/>
              </a:rPr>
              <a:t>でみやすくなります</a:t>
            </a:r>
          </a:p>
        </p:txBody>
      </p:sp>
      <p:sp>
        <p:nvSpPr>
          <p:cNvPr id="10" name="テキスト ボックス 9">
            <a:extLst>
              <a:ext uri="{FF2B5EF4-FFF2-40B4-BE49-F238E27FC236}">
                <a16:creationId xmlns:a16="http://schemas.microsoft.com/office/drawing/2014/main" id="{133F32B9-4DBC-A474-793D-F7D7F1AE910C}"/>
              </a:ext>
            </a:extLst>
          </p:cNvPr>
          <p:cNvSpPr txBox="1"/>
          <p:nvPr/>
        </p:nvSpPr>
        <p:spPr>
          <a:xfrm>
            <a:off x="6748912" y="2320284"/>
            <a:ext cx="4685898" cy="400110"/>
          </a:xfrm>
          <a:prstGeom prst="rect">
            <a:avLst/>
          </a:prstGeom>
          <a:noFill/>
        </p:spPr>
        <p:txBody>
          <a:bodyPr wrap="none" rtlCol="0">
            <a:spAutoFit/>
          </a:bodyPr>
          <a:lstStyle/>
          <a:p>
            <a:r>
              <a:rPr kumimoji="1" lang="en-US" altLang="ja-JP" sz="2000">
                <a:latin typeface="Hiragino Maru Gothic ProN W4" panose="020F0400000000000000" pitchFamily="34" charset="-128"/>
                <a:ea typeface="Hiragino Maru Gothic ProN W4" panose="020F0400000000000000" pitchFamily="34" charset="-128"/>
              </a:rPr>
              <a:t>150</a:t>
            </a:r>
            <a:r>
              <a:rPr lang="ja-JP" altLang="en-US" sz="2000">
                <a:latin typeface="Hiragino Maru Gothic ProN W4" panose="020F0400000000000000" pitchFamily="34" charset="-128"/>
                <a:ea typeface="Hiragino Maru Gothic ProN W4" panose="020F0400000000000000" pitchFamily="34" charset="-128"/>
              </a:rPr>
              <a:t>件データで</a:t>
            </a:r>
            <a:r>
              <a:rPr lang="en-US" altLang="ja-JP" sz="2000">
                <a:latin typeface="Hiragino Maru Gothic ProN W4" panose="020F0400000000000000" pitchFamily="34" charset="-128"/>
                <a:ea typeface="Hiragino Maru Gothic ProN W4" panose="020F0400000000000000" pitchFamily="34" charset="-128"/>
              </a:rPr>
              <a:t>1</a:t>
            </a:r>
            <a:r>
              <a:rPr lang="ja-JP" altLang="en-US" sz="2000">
                <a:latin typeface="Hiragino Maru Gothic ProN W4" panose="020F0400000000000000" pitchFamily="34" charset="-128"/>
                <a:ea typeface="Hiragino Maru Gothic ProN W4" panose="020F0400000000000000" pitchFamily="34" charset="-128"/>
              </a:rPr>
              <a:t>クラス</a:t>
            </a:r>
            <a:r>
              <a:rPr lang="en-US" altLang="ja-JP" sz="2000">
                <a:latin typeface="Hiragino Maru Gothic ProN W4" panose="020F0400000000000000" pitchFamily="34" charset="-128"/>
                <a:ea typeface="Hiragino Maru Gothic ProN W4" panose="020F0400000000000000" pitchFamily="34" charset="-128"/>
              </a:rPr>
              <a:t>50</a:t>
            </a:r>
            <a:r>
              <a:rPr lang="ja-JP" altLang="en-US" sz="2000">
                <a:latin typeface="Hiragino Maru Gothic ProN W4" panose="020F0400000000000000" pitchFamily="34" charset="-128"/>
                <a:ea typeface="Hiragino Maru Gothic ProN W4" panose="020F0400000000000000" pitchFamily="34" charset="-128"/>
              </a:rPr>
              <a:t>件の</a:t>
            </a:r>
            <a:r>
              <a:rPr lang="en-US" altLang="ja-JP" sz="2000">
                <a:latin typeface="Hiragino Maru Gothic ProN W4" panose="020F0400000000000000" pitchFamily="34" charset="-128"/>
                <a:ea typeface="Hiragino Maru Gothic ProN W4" panose="020F0400000000000000" pitchFamily="34" charset="-128"/>
              </a:rPr>
              <a:t>3</a:t>
            </a:r>
            <a:r>
              <a:rPr lang="ja-JP" altLang="en-US" sz="2000">
                <a:latin typeface="Hiragino Maru Gothic ProN W4" panose="020F0400000000000000" pitchFamily="34" charset="-128"/>
                <a:ea typeface="Hiragino Maru Gothic ProN W4" panose="020F0400000000000000" pitchFamily="34" charset="-128"/>
              </a:rPr>
              <a:t>クラス</a:t>
            </a:r>
            <a:endParaRPr kumimoji="1" lang="ja-JP" altLang="en-US" sz="2000">
              <a:latin typeface="Hiragino Maru Gothic ProN W4" panose="020F0400000000000000" pitchFamily="34" charset="-128"/>
              <a:ea typeface="Hiragino Maru Gothic ProN W4" panose="020F0400000000000000" pitchFamily="34" charset="-128"/>
            </a:endParaRPr>
          </a:p>
        </p:txBody>
      </p:sp>
      <p:pic>
        <p:nvPicPr>
          <p:cNvPr id="5" name="図 4" descr="テーブル&#10;&#10;中程度の精度で自動的に生成された説明">
            <a:extLst>
              <a:ext uri="{FF2B5EF4-FFF2-40B4-BE49-F238E27FC236}">
                <a16:creationId xmlns:a16="http://schemas.microsoft.com/office/drawing/2014/main" id="{75B483A0-911C-F92D-56BB-9B65D586DC73}"/>
              </a:ext>
            </a:extLst>
          </p:cNvPr>
          <p:cNvPicPr>
            <a:picLocks noChangeAspect="1"/>
          </p:cNvPicPr>
          <p:nvPr/>
        </p:nvPicPr>
        <p:blipFill rotWithShape="1">
          <a:blip r:embed="rId2">
            <a:extLst>
              <a:ext uri="{28A0092B-C50C-407E-A947-70E740481C1C}">
                <a14:useLocalDpi xmlns:a14="http://schemas.microsoft.com/office/drawing/2010/main" val="0"/>
              </a:ext>
            </a:extLst>
          </a:blip>
          <a:srcRect b="15853"/>
          <a:stretch/>
        </p:blipFill>
        <p:spPr>
          <a:xfrm>
            <a:off x="114301" y="1006001"/>
            <a:ext cx="6386512" cy="5336120"/>
          </a:xfrm>
          <a:prstGeom prst="rect">
            <a:avLst/>
          </a:prstGeom>
        </p:spPr>
      </p:pic>
      <p:sp>
        <p:nvSpPr>
          <p:cNvPr id="6" name="テキスト ボックス 5">
            <a:extLst>
              <a:ext uri="{FF2B5EF4-FFF2-40B4-BE49-F238E27FC236}">
                <a16:creationId xmlns:a16="http://schemas.microsoft.com/office/drawing/2014/main" id="{C667A744-1F7D-23F9-923C-C31CFC03A311}"/>
              </a:ext>
            </a:extLst>
          </p:cNvPr>
          <p:cNvSpPr txBox="1"/>
          <p:nvPr/>
        </p:nvSpPr>
        <p:spPr>
          <a:xfrm>
            <a:off x="7173707" y="3015739"/>
            <a:ext cx="4575291" cy="3170099"/>
          </a:xfrm>
          <a:prstGeom prst="rect">
            <a:avLst/>
          </a:prstGeom>
          <a:noFill/>
        </p:spPr>
        <p:txBody>
          <a:bodyPr wrap="none" rtlCol="0">
            <a:spAutoFit/>
          </a:bodyPr>
          <a:lstStyle/>
          <a:p>
            <a:r>
              <a:rPr kumimoji="1" lang="en-US" altLang="ja-JP" sz="2000">
                <a:latin typeface="Hiragino Maru Gothic ProN W4" panose="020F0400000000000000" pitchFamily="34" charset="-128"/>
                <a:ea typeface="Hiragino Maru Gothic ProN W4" panose="020F0400000000000000" pitchFamily="34" charset="-128"/>
              </a:rPr>
              <a:t>4</a:t>
            </a:r>
            <a:r>
              <a:rPr kumimoji="1" lang="ja-JP" altLang="en-US" sz="2000">
                <a:latin typeface="Hiragino Maru Gothic ProN W4" panose="020F0400000000000000" pitchFamily="34" charset="-128"/>
                <a:ea typeface="Hiragino Maru Gothic ProN W4" panose="020F0400000000000000" pitchFamily="34" charset="-128"/>
              </a:rPr>
              <a:t>つの特徴量</a:t>
            </a:r>
            <a:endParaRPr kumimoji="1" lang="en-US" altLang="ja-JP" sz="2000">
              <a:latin typeface="Hiragino Maru Gothic ProN W4" panose="020F0400000000000000" pitchFamily="34" charset="-128"/>
              <a:ea typeface="Hiragino Maru Gothic ProN W4" panose="020F0400000000000000" pitchFamily="34" charset="-128"/>
            </a:endParaRPr>
          </a:p>
          <a:p>
            <a:r>
              <a:rPr lang="en-US" altLang="ja-JP" sz="2000">
                <a:latin typeface="Hiragino Maru Gothic ProN W4" panose="020F0400000000000000" pitchFamily="34" charset="-128"/>
                <a:ea typeface="Hiragino Maru Gothic ProN W4" panose="020F0400000000000000" pitchFamily="34" charset="-128"/>
              </a:rPr>
              <a:t> sepal length(cm) : </a:t>
            </a:r>
            <a:r>
              <a:rPr lang="ja-JP" altLang="en-US" sz="2000">
                <a:latin typeface="Hiragino Maru Gothic ProN W4" panose="020F0400000000000000" pitchFamily="34" charset="-128"/>
                <a:ea typeface="Hiragino Maru Gothic ProN W4" panose="020F0400000000000000" pitchFamily="34" charset="-128"/>
              </a:rPr>
              <a:t>萼片の長さ</a:t>
            </a:r>
            <a:endParaRPr lang="en-US" altLang="ja-JP" sz="2000">
              <a:latin typeface="Hiragino Maru Gothic ProN W4" panose="020F0400000000000000" pitchFamily="34" charset="-128"/>
              <a:ea typeface="Hiragino Maru Gothic ProN W4" panose="020F0400000000000000" pitchFamily="34" charset="-128"/>
            </a:endParaRPr>
          </a:p>
          <a:p>
            <a:r>
              <a:rPr kumimoji="1" lang="en-US" altLang="ja-JP" sz="2000">
                <a:latin typeface="Hiragino Maru Gothic ProN W4" panose="020F0400000000000000" pitchFamily="34" charset="-128"/>
                <a:ea typeface="Hiragino Maru Gothic ProN W4" panose="020F0400000000000000" pitchFamily="34" charset="-128"/>
              </a:rPr>
              <a:t> sepal width(cm)  : </a:t>
            </a:r>
            <a:r>
              <a:rPr kumimoji="1" lang="ja-JP" altLang="en-US" sz="2000">
                <a:latin typeface="Hiragino Maru Gothic ProN W4" panose="020F0400000000000000" pitchFamily="34" charset="-128"/>
                <a:ea typeface="Hiragino Maru Gothic ProN W4" panose="020F0400000000000000" pitchFamily="34" charset="-128"/>
              </a:rPr>
              <a:t>萼片の幅</a:t>
            </a:r>
            <a:endParaRPr kumimoji="1" lang="en-US" altLang="ja-JP" sz="2000">
              <a:latin typeface="Hiragino Maru Gothic ProN W4" panose="020F0400000000000000" pitchFamily="34" charset="-128"/>
              <a:ea typeface="Hiragino Maru Gothic ProN W4" panose="020F0400000000000000" pitchFamily="34" charset="-128"/>
            </a:endParaRPr>
          </a:p>
          <a:p>
            <a:r>
              <a:rPr lang="en-US" altLang="ja-JP" sz="2000">
                <a:latin typeface="Hiragino Maru Gothic ProN W4" panose="020F0400000000000000" pitchFamily="34" charset="-128"/>
                <a:ea typeface="Hiragino Maru Gothic ProN W4" panose="020F0400000000000000" pitchFamily="34" charset="-128"/>
              </a:rPr>
              <a:t> petal length(cm) : </a:t>
            </a:r>
            <a:r>
              <a:rPr lang="ja-JP" altLang="en-US" sz="2000">
                <a:latin typeface="Hiragino Maru Gothic ProN W4" panose="020F0400000000000000" pitchFamily="34" charset="-128"/>
                <a:ea typeface="Hiragino Maru Gothic ProN W4" panose="020F0400000000000000" pitchFamily="34" charset="-128"/>
              </a:rPr>
              <a:t>花びらの長さ</a:t>
            </a:r>
            <a:endParaRPr lang="en-US" altLang="ja-JP" sz="2000">
              <a:latin typeface="Hiragino Maru Gothic ProN W4" panose="020F0400000000000000" pitchFamily="34" charset="-128"/>
              <a:ea typeface="Hiragino Maru Gothic ProN W4" panose="020F0400000000000000" pitchFamily="34" charset="-128"/>
            </a:endParaRPr>
          </a:p>
          <a:p>
            <a:r>
              <a:rPr kumimoji="1" lang="en-US" altLang="ja-JP" sz="2000">
                <a:latin typeface="Hiragino Maru Gothic ProN W4" panose="020F0400000000000000" pitchFamily="34" charset="-128"/>
                <a:ea typeface="Hiragino Maru Gothic ProN W4" panose="020F0400000000000000" pitchFamily="34" charset="-128"/>
              </a:rPr>
              <a:t> petal width(cm)  : </a:t>
            </a:r>
            <a:r>
              <a:rPr kumimoji="1" lang="ja-JP" altLang="en-US" sz="2000">
                <a:latin typeface="Hiragino Maru Gothic ProN W4" panose="020F0400000000000000" pitchFamily="34" charset="-128"/>
                <a:ea typeface="Hiragino Maru Gothic ProN W4" panose="020F0400000000000000" pitchFamily="34" charset="-128"/>
              </a:rPr>
              <a:t>花びらの幅</a:t>
            </a:r>
            <a:endParaRPr kumimoji="1" lang="en-US" altLang="ja-JP" sz="2000">
              <a:latin typeface="Hiragino Maru Gothic ProN W4" panose="020F0400000000000000" pitchFamily="34" charset="-128"/>
              <a:ea typeface="Hiragino Maru Gothic ProN W4" panose="020F0400000000000000" pitchFamily="34" charset="-128"/>
            </a:endParaRPr>
          </a:p>
          <a:p>
            <a:endParaRPr lang="en-US" altLang="ja-JP" sz="2000">
              <a:latin typeface="Hiragino Maru Gothic ProN W4" panose="020F0400000000000000" pitchFamily="34" charset="-128"/>
              <a:ea typeface="Hiragino Maru Gothic ProN W4" panose="020F0400000000000000" pitchFamily="34" charset="-128"/>
            </a:endParaRPr>
          </a:p>
          <a:p>
            <a:r>
              <a:rPr kumimoji="1" lang="en-US" altLang="ja-JP" sz="2000">
                <a:latin typeface="Hiragino Maru Gothic ProN W4" panose="020F0400000000000000" pitchFamily="34" charset="-128"/>
                <a:ea typeface="Hiragino Maru Gothic ProN W4" panose="020F0400000000000000" pitchFamily="34" charset="-128"/>
              </a:rPr>
              <a:t>3</a:t>
            </a:r>
            <a:r>
              <a:rPr kumimoji="1" lang="ja-JP" altLang="en-US" sz="2000">
                <a:latin typeface="Hiragino Maru Gothic ProN W4" panose="020F0400000000000000" pitchFamily="34" charset="-128"/>
                <a:ea typeface="Hiragino Maru Gothic ProN W4" panose="020F0400000000000000" pitchFamily="34" charset="-128"/>
              </a:rPr>
              <a:t>つのクラス</a:t>
            </a:r>
            <a:endParaRPr kumimoji="1" lang="en-US" altLang="ja-JP" sz="2000">
              <a:latin typeface="Hiragino Maru Gothic ProN W4" panose="020F0400000000000000" pitchFamily="34" charset="-128"/>
              <a:ea typeface="Hiragino Maru Gothic ProN W4" panose="020F0400000000000000" pitchFamily="34" charset="-128"/>
            </a:endParaRPr>
          </a:p>
          <a:p>
            <a:r>
              <a:rPr lang="en-US" altLang="ja-JP" sz="2000">
                <a:latin typeface="Hiragino Maru Gothic ProN W4" panose="020F0400000000000000" pitchFamily="34" charset="-128"/>
                <a:ea typeface="Hiragino Maru Gothic ProN W4" panose="020F0400000000000000" pitchFamily="34" charset="-128"/>
              </a:rPr>
              <a:t> Iris-Setosa       : </a:t>
            </a:r>
            <a:r>
              <a:rPr lang="ja-JP" altLang="en-US" sz="2000">
                <a:latin typeface="Hiragino Maru Gothic ProN W4" panose="020F0400000000000000" pitchFamily="34" charset="-128"/>
                <a:ea typeface="Hiragino Maru Gothic ProN W4" panose="020F0400000000000000" pitchFamily="34" charset="-128"/>
              </a:rPr>
              <a:t>ヒオウギアヤメ</a:t>
            </a:r>
            <a:r>
              <a:rPr lang="en-US" altLang="ja-JP" sz="2000">
                <a:latin typeface="Hiragino Maru Gothic ProN W4" panose="020F0400000000000000" pitchFamily="34" charset="-128"/>
                <a:ea typeface="Hiragino Maru Gothic ProN W4" panose="020F0400000000000000" pitchFamily="34" charset="-128"/>
              </a:rPr>
              <a:t>(0)</a:t>
            </a:r>
          </a:p>
          <a:p>
            <a:r>
              <a:rPr kumimoji="1" lang="en-US" altLang="ja-JP" sz="2000">
                <a:latin typeface="Hiragino Maru Gothic ProN W4" panose="020F0400000000000000" pitchFamily="34" charset="-128"/>
                <a:ea typeface="Hiragino Maru Gothic ProN W4" panose="020F0400000000000000" pitchFamily="34" charset="-128"/>
              </a:rPr>
              <a:t> Iris-Versicolour : </a:t>
            </a:r>
            <a:r>
              <a:rPr kumimoji="1" lang="ja-JP" altLang="en-US" sz="2000">
                <a:latin typeface="Hiragino Maru Gothic ProN W4" panose="020F0400000000000000" pitchFamily="34" charset="-128"/>
                <a:ea typeface="Hiragino Maru Gothic ProN W4" panose="020F0400000000000000" pitchFamily="34" charset="-128"/>
              </a:rPr>
              <a:t>ブルーフラッグ</a:t>
            </a:r>
            <a:r>
              <a:rPr kumimoji="1" lang="en-US" altLang="ja-JP" sz="2000">
                <a:latin typeface="Hiragino Maru Gothic ProN W4" panose="020F0400000000000000" pitchFamily="34" charset="-128"/>
                <a:ea typeface="Hiragino Maru Gothic ProN W4" panose="020F0400000000000000" pitchFamily="34" charset="-128"/>
              </a:rPr>
              <a:t>(1)</a:t>
            </a:r>
          </a:p>
          <a:p>
            <a:r>
              <a:rPr lang="en-US" altLang="ja-JP" sz="2000">
                <a:latin typeface="Hiragino Maru Gothic ProN W4" panose="020F0400000000000000" pitchFamily="34" charset="-128"/>
                <a:ea typeface="Hiragino Maru Gothic ProN W4" panose="020F0400000000000000" pitchFamily="34" charset="-128"/>
              </a:rPr>
              <a:t> Iris-Virginica     : </a:t>
            </a:r>
            <a:r>
              <a:rPr lang="ja-JP" altLang="en-US" sz="2000">
                <a:latin typeface="Hiragino Maru Gothic ProN W4" panose="020F0400000000000000" pitchFamily="34" charset="-128"/>
                <a:ea typeface="Hiragino Maru Gothic ProN W4" panose="020F0400000000000000" pitchFamily="34" charset="-128"/>
              </a:rPr>
              <a:t>バージニカ</a:t>
            </a:r>
            <a:r>
              <a:rPr lang="en-US" altLang="ja-JP" sz="2000">
                <a:latin typeface="Hiragino Maru Gothic ProN W4" panose="020F0400000000000000" pitchFamily="34" charset="-128"/>
                <a:ea typeface="Hiragino Maru Gothic ProN W4" panose="020F0400000000000000" pitchFamily="34" charset="-128"/>
              </a:rPr>
              <a:t>(2)</a:t>
            </a:r>
            <a:endParaRPr kumimoji="1" lang="ja-JP" altLang="en-US" sz="200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8247213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91567-996F-6C75-F4E5-888FA4F40E2C}"/>
            </a:ext>
          </a:extLst>
        </p:cNvPr>
        <p:cNvGrpSpPr/>
        <p:nvPr/>
      </p:nvGrpSpPr>
      <p:grpSpPr>
        <a:xfrm>
          <a:off x="0" y="0"/>
          <a:ext cx="0" cy="0"/>
          <a:chOff x="0" y="0"/>
          <a:chExt cx="0" cy="0"/>
        </a:xfrm>
      </p:grpSpPr>
      <p:sp>
        <p:nvSpPr>
          <p:cNvPr id="3" name="四角形">
            <a:extLst>
              <a:ext uri="{FF2B5EF4-FFF2-40B4-BE49-F238E27FC236}">
                <a16:creationId xmlns:a16="http://schemas.microsoft.com/office/drawing/2014/main" id="{569135BE-6626-33AE-1497-276EE4197DFD}"/>
              </a:ext>
            </a:extLst>
          </p:cNvPr>
          <p:cNvSpPr/>
          <p:nvPr/>
        </p:nvSpPr>
        <p:spPr>
          <a:xfrm>
            <a:off x="-8528" y="-2634"/>
            <a:ext cx="12369257"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4" name="次元削減の例：主成分分析">
            <a:extLst>
              <a:ext uri="{FF2B5EF4-FFF2-40B4-BE49-F238E27FC236}">
                <a16:creationId xmlns:a16="http://schemas.microsoft.com/office/drawing/2014/main" id="{D7ADB57C-5DA2-7765-32A0-BB59C77878F7}"/>
              </a:ext>
            </a:extLst>
          </p:cNvPr>
          <p:cNvSpPr txBox="1"/>
          <p:nvPr/>
        </p:nvSpPr>
        <p:spPr>
          <a:xfrm>
            <a:off x="4278144" y="134033"/>
            <a:ext cx="379591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あやめ</a:t>
            </a:r>
            <a:r>
              <a:rPr lang="en-US" altLang="ja-JP" sz="2400" dirty="0" err="1">
                <a:solidFill>
                  <a:schemeClr val="bg1"/>
                </a:solidFill>
                <a:latin typeface="Hiragino Maru Gothic ProN W4" panose="020F0400000000000000" pitchFamily="34" charset="-128"/>
                <a:ea typeface="Hiragino Maru Gothic ProN W4" panose="020F0400000000000000" pitchFamily="34" charset="-128"/>
              </a:rPr>
              <a:t>(iris)</a:t>
            </a: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のデータの中身</a:t>
            </a:r>
            <a:endParaRPr sz="2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4" name="テキスト ボックス 13">
            <a:extLst>
              <a:ext uri="{FF2B5EF4-FFF2-40B4-BE49-F238E27FC236}">
                <a16:creationId xmlns:a16="http://schemas.microsoft.com/office/drawing/2014/main" id="{F81BA280-CF99-26E0-7A88-4797CE8B1D1C}"/>
              </a:ext>
            </a:extLst>
          </p:cNvPr>
          <p:cNvSpPr txBox="1"/>
          <p:nvPr/>
        </p:nvSpPr>
        <p:spPr>
          <a:xfrm>
            <a:off x="6572745" y="1006001"/>
            <a:ext cx="5504954" cy="461665"/>
          </a:xfrm>
          <a:prstGeom prst="rect">
            <a:avLst/>
          </a:prstGeom>
          <a:noFill/>
        </p:spPr>
        <p:txBody>
          <a:bodyPr wrap="square" rtlCol="0">
            <a:spAutoFit/>
          </a:bodyPr>
          <a:lstStyle/>
          <a:p>
            <a:r>
              <a:rPr kumimoji="1" lang="en-US" altLang="ja-JP" sz="2400">
                <a:latin typeface="Hiragino Maru Gothic ProN W4" panose="020F0400000000000000" pitchFamily="34" charset="-128"/>
                <a:ea typeface="Hiragino Maru Gothic ProN W4" panose="020F0400000000000000" pitchFamily="34" charset="-128"/>
              </a:rPr>
              <a:t>print(iris.DESCR)</a:t>
            </a:r>
            <a:r>
              <a:rPr kumimoji="1" lang="ja-JP" altLang="en-US" sz="2400">
                <a:latin typeface="Hiragino Maru Gothic ProN W4" panose="020F0400000000000000" pitchFamily="34" charset="-128"/>
                <a:ea typeface="Hiragino Maru Gothic ProN W4" panose="020F0400000000000000" pitchFamily="34" charset="-128"/>
              </a:rPr>
              <a:t>でみやすくなります</a:t>
            </a:r>
          </a:p>
        </p:txBody>
      </p:sp>
      <p:sp>
        <p:nvSpPr>
          <p:cNvPr id="10" name="テキスト ボックス 9">
            <a:extLst>
              <a:ext uri="{FF2B5EF4-FFF2-40B4-BE49-F238E27FC236}">
                <a16:creationId xmlns:a16="http://schemas.microsoft.com/office/drawing/2014/main" id="{144C10D1-A120-1E2C-9BC3-61DCB2991079}"/>
              </a:ext>
            </a:extLst>
          </p:cNvPr>
          <p:cNvSpPr txBox="1"/>
          <p:nvPr/>
        </p:nvSpPr>
        <p:spPr>
          <a:xfrm>
            <a:off x="6748912" y="2320284"/>
            <a:ext cx="4685898" cy="400110"/>
          </a:xfrm>
          <a:prstGeom prst="rect">
            <a:avLst/>
          </a:prstGeom>
          <a:noFill/>
        </p:spPr>
        <p:txBody>
          <a:bodyPr wrap="none" rtlCol="0">
            <a:spAutoFit/>
          </a:bodyPr>
          <a:lstStyle/>
          <a:p>
            <a:r>
              <a:rPr kumimoji="1" lang="en-US" altLang="ja-JP" sz="2000">
                <a:latin typeface="Hiragino Maru Gothic ProN W4" panose="020F0400000000000000" pitchFamily="34" charset="-128"/>
                <a:ea typeface="Hiragino Maru Gothic ProN W4" panose="020F0400000000000000" pitchFamily="34" charset="-128"/>
              </a:rPr>
              <a:t>150</a:t>
            </a:r>
            <a:r>
              <a:rPr lang="ja-JP" altLang="en-US" sz="2000">
                <a:latin typeface="Hiragino Maru Gothic ProN W4" panose="020F0400000000000000" pitchFamily="34" charset="-128"/>
                <a:ea typeface="Hiragino Maru Gothic ProN W4" panose="020F0400000000000000" pitchFamily="34" charset="-128"/>
              </a:rPr>
              <a:t>件データで</a:t>
            </a:r>
            <a:r>
              <a:rPr lang="en-US" altLang="ja-JP" sz="2000">
                <a:latin typeface="Hiragino Maru Gothic ProN W4" panose="020F0400000000000000" pitchFamily="34" charset="-128"/>
                <a:ea typeface="Hiragino Maru Gothic ProN W4" panose="020F0400000000000000" pitchFamily="34" charset="-128"/>
              </a:rPr>
              <a:t>1</a:t>
            </a:r>
            <a:r>
              <a:rPr lang="ja-JP" altLang="en-US" sz="2000">
                <a:latin typeface="Hiragino Maru Gothic ProN W4" panose="020F0400000000000000" pitchFamily="34" charset="-128"/>
                <a:ea typeface="Hiragino Maru Gothic ProN W4" panose="020F0400000000000000" pitchFamily="34" charset="-128"/>
              </a:rPr>
              <a:t>クラス</a:t>
            </a:r>
            <a:r>
              <a:rPr lang="en-US" altLang="ja-JP" sz="2000">
                <a:latin typeface="Hiragino Maru Gothic ProN W4" panose="020F0400000000000000" pitchFamily="34" charset="-128"/>
                <a:ea typeface="Hiragino Maru Gothic ProN W4" panose="020F0400000000000000" pitchFamily="34" charset="-128"/>
              </a:rPr>
              <a:t>50</a:t>
            </a:r>
            <a:r>
              <a:rPr lang="ja-JP" altLang="en-US" sz="2000">
                <a:latin typeface="Hiragino Maru Gothic ProN W4" panose="020F0400000000000000" pitchFamily="34" charset="-128"/>
                <a:ea typeface="Hiragino Maru Gothic ProN W4" panose="020F0400000000000000" pitchFamily="34" charset="-128"/>
              </a:rPr>
              <a:t>件の</a:t>
            </a:r>
            <a:r>
              <a:rPr lang="en-US" altLang="ja-JP" sz="2000">
                <a:latin typeface="Hiragino Maru Gothic ProN W4" panose="020F0400000000000000" pitchFamily="34" charset="-128"/>
                <a:ea typeface="Hiragino Maru Gothic ProN W4" panose="020F0400000000000000" pitchFamily="34" charset="-128"/>
              </a:rPr>
              <a:t>3</a:t>
            </a:r>
            <a:r>
              <a:rPr lang="ja-JP" altLang="en-US" sz="2000">
                <a:latin typeface="Hiragino Maru Gothic ProN W4" panose="020F0400000000000000" pitchFamily="34" charset="-128"/>
                <a:ea typeface="Hiragino Maru Gothic ProN W4" panose="020F0400000000000000" pitchFamily="34" charset="-128"/>
              </a:rPr>
              <a:t>クラス</a:t>
            </a:r>
            <a:endParaRPr kumimoji="1" lang="ja-JP" altLang="en-US" sz="2000">
              <a:latin typeface="Hiragino Maru Gothic ProN W4" panose="020F0400000000000000" pitchFamily="34" charset="-128"/>
              <a:ea typeface="Hiragino Maru Gothic ProN W4" panose="020F0400000000000000" pitchFamily="34" charset="-128"/>
            </a:endParaRPr>
          </a:p>
        </p:txBody>
      </p:sp>
      <p:pic>
        <p:nvPicPr>
          <p:cNvPr id="2" name="IMG_4222.PNG" descr="IMG_4222.PNG">
            <a:extLst>
              <a:ext uri="{FF2B5EF4-FFF2-40B4-BE49-F238E27FC236}">
                <a16:creationId xmlns:a16="http://schemas.microsoft.com/office/drawing/2014/main" id="{788BB9AB-1F1A-345B-11FB-8EA3CEB4CA8B}"/>
              </a:ext>
            </a:extLst>
          </p:cNvPr>
          <p:cNvPicPr>
            <a:picLocks noChangeAspect="1"/>
          </p:cNvPicPr>
          <p:nvPr/>
        </p:nvPicPr>
        <p:blipFill>
          <a:blip r:embed="rId2"/>
          <a:srcRect l="4954" t="22582" r="5738" b="12516"/>
          <a:stretch>
            <a:fillRect/>
          </a:stretch>
        </p:blipFill>
        <p:spPr>
          <a:xfrm>
            <a:off x="67178" y="1300925"/>
            <a:ext cx="6573362" cy="2685709"/>
          </a:xfrm>
          <a:prstGeom prst="rect">
            <a:avLst/>
          </a:prstGeom>
          <a:ln w="12700">
            <a:miter lim="400000"/>
          </a:ln>
        </p:spPr>
      </p:pic>
      <p:sp>
        <p:nvSpPr>
          <p:cNvPr id="7" name="変数4つ…">
            <a:extLst>
              <a:ext uri="{FF2B5EF4-FFF2-40B4-BE49-F238E27FC236}">
                <a16:creationId xmlns:a16="http://schemas.microsoft.com/office/drawing/2014/main" id="{D8A75BD6-6BE3-87E3-5A88-F9D20377C2F6}"/>
              </a:ext>
            </a:extLst>
          </p:cNvPr>
          <p:cNvSpPr txBox="1"/>
          <p:nvPr/>
        </p:nvSpPr>
        <p:spPr>
          <a:xfrm>
            <a:off x="901719" y="4214220"/>
            <a:ext cx="3220433" cy="9746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600"/>
            </a:pPr>
            <a:r>
              <a:rPr sz="2000" dirty="0">
                <a:latin typeface="Hiragino Maru Gothic ProN W4" panose="020F0400000000000000" pitchFamily="34" charset="-128"/>
                <a:ea typeface="Hiragino Maru Gothic ProN W4" panose="020F0400000000000000" pitchFamily="34" charset="-128"/>
              </a:rPr>
              <a:t>変数4つ</a:t>
            </a:r>
          </a:p>
          <a:p>
            <a:pPr algn="l">
              <a:defRPr sz="3600"/>
            </a:pPr>
            <a:r>
              <a:rPr sz="2000" dirty="0">
                <a:latin typeface="Hiragino Maru Gothic ProN W4" panose="020F0400000000000000" pitchFamily="34" charset="-128"/>
                <a:ea typeface="Hiragino Maru Gothic ProN W4" panose="020F0400000000000000" pitchFamily="34" charset="-128"/>
              </a:rPr>
              <a:t>　Sepal(</a:t>
            </a:r>
            <a:r>
              <a:rPr sz="2000" dirty="0" err="1">
                <a:latin typeface="Hiragino Maru Gothic ProN W4" panose="020F0400000000000000" pitchFamily="34" charset="-128"/>
                <a:ea typeface="Hiragino Maru Gothic ProN W4" panose="020F0400000000000000" pitchFamily="34" charset="-128"/>
              </a:rPr>
              <a:t>がく片</a:t>
            </a:r>
            <a:r>
              <a:rPr sz="2000" dirty="0">
                <a:latin typeface="Hiragino Maru Gothic ProN W4" panose="020F0400000000000000" pitchFamily="34" charset="-128"/>
                <a:ea typeface="Hiragino Maru Gothic ProN W4" panose="020F0400000000000000" pitchFamily="34" charset="-128"/>
              </a:rPr>
              <a:t>)</a:t>
            </a:r>
            <a:r>
              <a:rPr sz="2000" dirty="0" err="1">
                <a:latin typeface="Hiragino Maru Gothic ProN W4" panose="020F0400000000000000" pitchFamily="34" charset="-128"/>
                <a:ea typeface="Hiragino Maru Gothic ProN W4" panose="020F0400000000000000" pitchFamily="34" charset="-128"/>
              </a:rPr>
              <a:t>の長さと幅</a:t>
            </a:r>
            <a:endParaRPr sz="2000" dirty="0">
              <a:latin typeface="Hiragino Maru Gothic ProN W4" panose="020F0400000000000000" pitchFamily="34" charset="-128"/>
              <a:ea typeface="Hiragino Maru Gothic ProN W4" panose="020F0400000000000000" pitchFamily="34" charset="-128"/>
            </a:endParaRPr>
          </a:p>
          <a:p>
            <a:pPr algn="l">
              <a:defRPr sz="3600"/>
            </a:pPr>
            <a:r>
              <a:rPr sz="2000" dirty="0">
                <a:latin typeface="Hiragino Maru Gothic ProN W4" panose="020F0400000000000000" pitchFamily="34" charset="-128"/>
                <a:ea typeface="Hiragino Maru Gothic ProN W4" panose="020F0400000000000000" pitchFamily="34" charset="-128"/>
              </a:rPr>
              <a:t>　Petal(</a:t>
            </a:r>
            <a:r>
              <a:rPr sz="2000" dirty="0" err="1">
                <a:latin typeface="Hiragino Maru Gothic ProN W4" panose="020F0400000000000000" pitchFamily="34" charset="-128"/>
                <a:ea typeface="Hiragino Maru Gothic ProN W4" panose="020F0400000000000000" pitchFamily="34" charset="-128"/>
              </a:rPr>
              <a:t>花びら</a:t>
            </a:r>
            <a:r>
              <a:rPr sz="2000" dirty="0">
                <a:latin typeface="Hiragino Maru Gothic ProN W4" panose="020F0400000000000000" pitchFamily="34" charset="-128"/>
                <a:ea typeface="Hiragino Maru Gothic ProN W4" panose="020F0400000000000000" pitchFamily="34" charset="-128"/>
              </a:rPr>
              <a:t>)</a:t>
            </a:r>
            <a:r>
              <a:rPr sz="2000" dirty="0" err="1">
                <a:latin typeface="Hiragino Maru Gothic ProN W4" panose="020F0400000000000000" pitchFamily="34" charset="-128"/>
                <a:ea typeface="Hiragino Maru Gothic ProN W4" panose="020F0400000000000000" pitchFamily="34" charset="-128"/>
              </a:rPr>
              <a:t>の長さと幅</a:t>
            </a:r>
            <a:endParaRPr sz="2000" dirty="0">
              <a:latin typeface="Hiragino Maru Gothic ProN W4" panose="020F0400000000000000" pitchFamily="34" charset="-128"/>
              <a:ea typeface="Hiragino Maru Gothic ProN W4" panose="020F0400000000000000" pitchFamily="34" charset="-128"/>
            </a:endParaRPr>
          </a:p>
        </p:txBody>
      </p:sp>
      <p:sp>
        <p:nvSpPr>
          <p:cNvPr id="8" name="正解が3種類(Versiclolor、Setosa、Virginica)">
            <a:extLst>
              <a:ext uri="{FF2B5EF4-FFF2-40B4-BE49-F238E27FC236}">
                <a16:creationId xmlns:a16="http://schemas.microsoft.com/office/drawing/2014/main" id="{7BCA8E72-83B8-CA69-6042-051E319B0611}"/>
              </a:ext>
            </a:extLst>
          </p:cNvPr>
          <p:cNvSpPr txBox="1"/>
          <p:nvPr/>
        </p:nvSpPr>
        <p:spPr>
          <a:xfrm>
            <a:off x="1000107" y="5404489"/>
            <a:ext cx="2218556" cy="11592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a:lvl1pPr>
          </a:lstStyle>
          <a:p>
            <a:pPr algn="l"/>
            <a:r>
              <a:rPr sz="1800" dirty="0">
                <a:latin typeface="Hiragino Maru Gothic ProN W4" panose="020F0400000000000000" pitchFamily="34" charset="-128"/>
                <a:ea typeface="Hiragino Maru Gothic ProN W4" panose="020F0400000000000000" pitchFamily="34" charset="-128"/>
              </a:rPr>
              <a:t>正解が3種類</a:t>
            </a:r>
            <a:endParaRPr lang="en-US" sz="1800" dirty="0">
              <a:latin typeface="Hiragino Maru Gothic ProN W4" panose="020F0400000000000000" pitchFamily="34" charset="-128"/>
              <a:ea typeface="Hiragino Maru Gothic ProN W4" panose="020F0400000000000000" pitchFamily="34" charset="-128"/>
            </a:endParaRPr>
          </a:p>
          <a:p>
            <a:pPr algn="l"/>
            <a:r>
              <a:rPr lang="ja-JP" altLang="en-US" sz="1800" dirty="0">
                <a:latin typeface="Hiragino Maru Gothic ProN W4" panose="020F0400000000000000" pitchFamily="34" charset="-128"/>
                <a:ea typeface="Hiragino Maru Gothic ProN W4" panose="020F0400000000000000" pitchFamily="34" charset="-128"/>
              </a:rPr>
              <a:t>   ヒオウギアヤメ</a:t>
            </a:r>
            <a:r>
              <a:rPr lang="en-US" altLang="ja-JP" sz="1800" dirty="0">
                <a:latin typeface="Hiragino Maru Gothic ProN W4" panose="020F0400000000000000" pitchFamily="34" charset="-128"/>
                <a:ea typeface="Hiragino Maru Gothic ProN W4" panose="020F0400000000000000" pitchFamily="34" charset="-128"/>
              </a:rPr>
              <a:t>(0)</a:t>
            </a:r>
          </a:p>
          <a:p>
            <a:pPr algn="l"/>
            <a:r>
              <a:rPr lang="ja-JP" altLang="en-US" sz="1800" dirty="0">
                <a:latin typeface="Hiragino Maru Gothic ProN W4" panose="020F0400000000000000" pitchFamily="34" charset="-128"/>
                <a:ea typeface="Hiragino Maru Gothic ProN W4" panose="020F0400000000000000" pitchFamily="34" charset="-128"/>
              </a:rPr>
              <a:t>   ブルーフラッグ</a:t>
            </a:r>
            <a:r>
              <a:rPr lang="en-US" altLang="ja-JP" sz="1800" dirty="0">
                <a:latin typeface="Hiragino Maru Gothic ProN W4" panose="020F0400000000000000" pitchFamily="34" charset="-128"/>
                <a:ea typeface="Hiragino Maru Gothic ProN W4" panose="020F0400000000000000" pitchFamily="34" charset="-128"/>
              </a:rPr>
              <a:t>(1)</a:t>
            </a:r>
          </a:p>
          <a:p>
            <a:pPr algn="l"/>
            <a:r>
              <a:rPr lang="ja-JP" altLang="en-US" sz="1800" dirty="0">
                <a:latin typeface="Hiragino Maru Gothic ProN W4" panose="020F0400000000000000" pitchFamily="34" charset="-128"/>
                <a:ea typeface="Hiragino Maru Gothic ProN W4" panose="020F0400000000000000" pitchFamily="34" charset="-128"/>
              </a:rPr>
              <a:t>   バージニカ</a:t>
            </a:r>
            <a:r>
              <a:rPr lang="en-US" altLang="ja-JP" sz="1800" dirty="0">
                <a:latin typeface="Hiragino Maru Gothic ProN W4" panose="020F0400000000000000" pitchFamily="34" charset="-128"/>
                <a:ea typeface="Hiragino Maru Gothic ProN W4" panose="020F0400000000000000" pitchFamily="34" charset="-128"/>
              </a:rPr>
              <a:t>(</a:t>
            </a:r>
            <a:r>
              <a:rPr lang="en-US" sz="1800" dirty="0">
                <a:latin typeface="Hiragino Maru Gothic ProN W4" panose="020F0400000000000000" pitchFamily="34" charset="-128"/>
                <a:ea typeface="Hiragino Maru Gothic ProN W4" panose="020F0400000000000000" pitchFamily="34" charset="-128"/>
              </a:rPr>
              <a:t>2</a:t>
            </a:r>
            <a:r>
              <a:rPr sz="1800" dirty="0">
                <a:latin typeface="Hiragino Maru Gothic ProN W4" panose="020F0400000000000000" pitchFamily="34" charset="-128"/>
                <a:ea typeface="Hiragino Maru Gothic ProN W4" panose="020F0400000000000000" pitchFamily="34" charset="-128"/>
              </a:rPr>
              <a:t>)</a:t>
            </a:r>
          </a:p>
        </p:txBody>
      </p:sp>
      <p:pic>
        <p:nvPicPr>
          <p:cNvPr id="9" name="スクリーンショット 2021-01-28 14.36.04.png" descr="スクリーンショット 2021-01-28 14.36.04.png">
            <a:extLst>
              <a:ext uri="{FF2B5EF4-FFF2-40B4-BE49-F238E27FC236}">
                <a16:creationId xmlns:a16="http://schemas.microsoft.com/office/drawing/2014/main" id="{776A663A-6B63-6CA6-D84F-99EE570A9044}"/>
              </a:ext>
            </a:extLst>
          </p:cNvPr>
          <p:cNvPicPr>
            <a:picLocks noChangeAspect="1"/>
          </p:cNvPicPr>
          <p:nvPr/>
        </p:nvPicPr>
        <p:blipFill>
          <a:blip r:embed="rId3"/>
          <a:stretch>
            <a:fillRect/>
          </a:stretch>
        </p:blipFill>
        <p:spPr>
          <a:xfrm>
            <a:off x="4439634" y="4600788"/>
            <a:ext cx="2025895" cy="1648429"/>
          </a:xfrm>
          <a:prstGeom prst="rect">
            <a:avLst/>
          </a:prstGeom>
          <a:ln w="25400">
            <a:solidFill>
              <a:srgbClr val="000000"/>
            </a:solidFill>
            <a:miter lim="400000"/>
          </a:ln>
        </p:spPr>
      </p:pic>
      <p:sp>
        <p:nvSpPr>
          <p:cNvPr id="11" name="あやめのデータ(iris.csv)">
            <a:extLst>
              <a:ext uri="{FF2B5EF4-FFF2-40B4-BE49-F238E27FC236}">
                <a16:creationId xmlns:a16="http://schemas.microsoft.com/office/drawing/2014/main" id="{542DE202-5A75-4D9D-4B78-6444100FBA94}"/>
              </a:ext>
            </a:extLst>
          </p:cNvPr>
          <p:cNvSpPr txBox="1"/>
          <p:nvPr/>
        </p:nvSpPr>
        <p:spPr>
          <a:xfrm>
            <a:off x="2492522" y="829709"/>
            <a:ext cx="220573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a:lvl1pPr>
          </a:lstStyle>
          <a:p>
            <a:r>
              <a:rPr sz="2400" dirty="0" err="1">
                <a:latin typeface="Hiragino Maru Gothic ProN W4" panose="020F0400000000000000" pitchFamily="34" charset="-128"/>
                <a:ea typeface="Hiragino Maru Gothic ProN W4" panose="020F0400000000000000" pitchFamily="34" charset="-128"/>
              </a:rPr>
              <a:t>あやめのデータ</a:t>
            </a:r>
            <a:endParaRPr sz="2400" dirty="0">
              <a:latin typeface="Hiragino Maru Gothic ProN W4" panose="020F0400000000000000" pitchFamily="34" charset="-128"/>
              <a:ea typeface="Hiragino Maru Gothic ProN W4" panose="020F0400000000000000" pitchFamily="34" charset="-128"/>
            </a:endParaRPr>
          </a:p>
        </p:txBody>
      </p:sp>
      <p:sp>
        <p:nvSpPr>
          <p:cNvPr id="12" name="テキスト ボックス 11">
            <a:extLst>
              <a:ext uri="{FF2B5EF4-FFF2-40B4-BE49-F238E27FC236}">
                <a16:creationId xmlns:a16="http://schemas.microsoft.com/office/drawing/2014/main" id="{40F09BD0-DEB2-32C2-C059-2EFC00439AE2}"/>
              </a:ext>
            </a:extLst>
          </p:cNvPr>
          <p:cNvSpPr txBox="1"/>
          <p:nvPr/>
        </p:nvSpPr>
        <p:spPr>
          <a:xfrm>
            <a:off x="7173707" y="3015739"/>
            <a:ext cx="4575291" cy="3170099"/>
          </a:xfrm>
          <a:prstGeom prst="rect">
            <a:avLst/>
          </a:prstGeom>
          <a:noFill/>
        </p:spPr>
        <p:txBody>
          <a:bodyPr wrap="none" rtlCol="0">
            <a:spAutoFit/>
          </a:bodyPr>
          <a:lstStyle/>
          <a:p>
            <a:r>
              <a:rPr kumimoji="1" lang="en-US" altLang="ja-JP" sz="2000">
                <a:latin typeface="Hiragino Maru Gothic ProN W4" panose="020F0400000000000000" pitchFamily="34" charset="-128"/>
                <a:ea typeface="Hiragino Maru Gothic ProN W4" panose="020F0400000000000000" pitchFamily="34" charset="-128"/>
              </a:rPr>
              <a:t>4</a:t>
            </a:r>
            <a:r>
              <a:rPr kumimoji="1" lang="ja-JP" altLang="en-US" sz="2000">
                <a:latin typeface="Hiragino Maru Gothic ProN W4" panose="020F0400000000000000" pitchFamily="34" charset="-128"/>
                <a:ea typeface="Hiragino Maru Gothic ProN W4" panose="020F0400000000000000" pitchFamily="34" charset="-128"/>
              </a:rPr>
              <a:t>つの特徴量</a:t>
            </a:r>
            <a:endParaRPr kumimoji="1" lang="en-US" altLang="ja-JP" sz="2000">
              <a:latin typeface="Hiragino Maru Gothic ProN W4" panose="020F0400000000000000" pitchFamily="34" charset="-128"/>
              <a:ea typeface="Hiragino Maru Gothic ProN W4" panose="020F0400000000000000" pitchFamily="34" charset="-128"/>
            </a:endParaRPr>
          </a:p>
          <a:p>
            <a:r>
              <a:rPr lang="en-US" altLang="ja-JP" sz="2000">
                <a:latin typeface="Hiragino Maru Gothic ProN W4" panose="020F0400000000000000" pitchFamily="34" charset="-128"/>
                <a:ea typeface="Hiragino Maru Gothic ProN W4" panose="020F0400000000000000" pitchFamily="34" charset="-128"/>
              </a:rPr>
              <a:t> sepal length(cm) : </a:t>
            </a:r>
            <a:r>
              <a:rPr lang="ja-JP" altLang="en-US" sz="2000">
                <a:latin typeface="Hiragino Maru Gothic ProN W4" panose="020F0400000000000000" pitchFamily="34" charset="-128"/>
                <a:ea typeface="Hiragino Maru Gothic ProN W4" panose="020F0400000000000000" pitchFamily="34" charset="-128"/>
              </a:rPr>
              <a:t>萼片の長さ</a:t>
            </a:r>
            <a:endParaRPr lang="en-US" altLang="ja-JP" sz="2000">
              <a:latin typeface="Hiragino Maru Gothic ProN W4" panose="020F0400000000000000" pitchFamily="34" charset="-128"/>
              <a:ea typeface="Hiragino Maru Gothic ProN W4" panose="020F0400000000000000" pitchFamily="34" charset="-128"/>
            </a:endParaRPr>
          </a:p>
          <a:p>
            <a:r>
              <a:rPr kumimoji="1" lang="en-US" altLang="ja-JP" sz="2000">
                <a:latin typeface="Hiragino Maru Gothic ProN W4" panose="020F0400000000000000" pitchFamily="34" charset="-128"/>
                <a:ea typeface="Hiragino Maru Gothic ProN W4" panose="020F0400000000000000" pitchFamily="34" charset="-128"/>
              </a:rPr>
              <a:t> sepal width(cm)  : </a:t>
            </a:r>
            <a:r>
              <a:rPr kumimoji="1" lang="ja-JP" altLang="en-US" sz="2000">
                <a:latin typeface="Hiragino Maru Gothic ProN W4" panose="020F0400000000000000" pitchFamily="34" charset="-128"/>
                <a:ea typeface="Hiragino Maru Gothic ProN W4" panose="020F0400000000000000" pitchFamily="34" charset="-128"/>
              </a:rPr>
              <a:t>萼片の幅</a:t>
            </a:r>
            <a:endParaRPr kumimoji="1" lang="en-US" altLang="ja-JP" sz="2000">
              <a:latin typeface="Hiragino Maru Gothic ProN W4" panose="020F0400000000000000" pitchFamily="34" charset="-128"/>
              <a:ea typeface="Hiragino Maru Gothic ProN W4" panose="020F0400000000000000" pitchFamily="34" charset="-128"/>
            </a:endParaRPr>
          </a:p>
          <a:p>
            <a:r>
              <a:rPr lang="en-US" altLang="ja-JP" sz="2000">
                <a:latin typeface="Hiragino Maru Gothic ProN W4" panose="020F0400000000000000" pitchFamily="34" charset="-128"/>
                <a:ea typeface="Hiragino Maru Gothic ProN W4" panose="020F0400000000000000" pitchFamily="34" charset="-128"/>
              </a:rPr>
              <a:t> petal length(cm) : </a:t>
            </a:r>
            <a:r>
              <a:rPr lang="ja-JP" altLang="en-US" sz="2000">
                <a:latin typeface="Hiragino Maru Gothic ProN W4" panose="020F0400000000000000" pitchFamily="34" charset="-128"/>
                <a:ea typeface="Hiragino Maru Gothic ProN W4" panose="020F0400000000000000" pitchFamily="34" charset="-128"/>
              </a:rPr>
              <a:t>花びらの長さ</a:t>
            </a:r>
            <a:endParaRPr lang="en-US" altLang="ja-JP" sz="2000">
              <a:latin typeface="Hiragino Maru Gothic ProN W4" panose="020F0400000000000000" pitchFamily="34" charset="-128"/>
              <a:ea typeface="Hiragino Maru Gothic ProN W4" panose="020F0400000000000000" pitchFamily="34" charset="-128"/>
            </a:endParaRPr>
          </a:p>
          <a:p>
            <a:r>
              <a:rPr kumimoji="1" lang="en-US" altLang="ja-JP" sz="2000">
                <a:latin typeface="Hiragino Maru Gothic ProN W4" panose="020F0400000000000000" pitchFamily="34" charset="-128"/>
                <a:ea typeface="Hiragino Maru Gothic ProN W4" panose="020F0400000000000000" pitchFamily="34" charset="-128"/>
              </a:rPr>
              <a:t> petal width(cm)  : </a:t>
            </a:r>
            <a:r>
              <a:rPr kumimoji="1" lang="ja-JP" altLang="en-US" sz="2000">
                <a:latin typeface="Hiragino Maru Gothic ProN W4" panose="020F0400000000000000" pitchFamily="34" charset="-128"/>
                <a:ea typeface="Hiragino Maru Gothic ProN W4" panose="020F0400000000000000" pitchFamily="34" charset="-128"/>
              </a:rPr>
              <a:t>花びらの幅</a:t>
            </a:r>
            <a:endParaRPr kumimoji="1" lang="en-US" altLang="ja-JP" sz="2000">
              <a:latin typeface="Hiragino Maru Gothic ProN W4" panose="020F0400000000000000" pitchFamily="34" charset="-128"/>
              <a:ea typeface="Hiragino Maru Gothic ProN W4" panose="020F0400000000000000" pitchFamily="34" charset="-128"/>
            </a:endParaRPr>
          </a:p>
          <a:p>
            <a:endParaRPr lang="en-US" altLang="ja-JP" sz="2000">
              <a:latin typeface="Hiragino Maru Gothic ProN W4" panose="020F0400000000000000" pitchFamily="34" charset="-128"/>
              <a:ea typeface="Hiragino Maru Gothic ProN W4" panose="020F0400000000000000" pitchFamily="34" charset="-128"/>
            </a:endParaRPr>
          </a:p>
          <a:p>
            <a:r>
              <a:rPr kumimoji="1" lang="en-US" altLang="ja-JP" sz="2000">
                <a:latin typeface="Hiragino Maru Gothic ProN W4" panose="020F0400000000000000" pitchFamily="34" charset="-128"/>
                <a:ea typeface="Hiragino Maru Gothic ProN W4" panose="020F0400000000000000" pitchFamily="34" charset="-128"/>
              </a:rPr>
              <a:t>3</a:t>
            </a:r>
            <a:r>
              <a:rPr kumimoji="1" lang="ja-JP" altLang="en-US" sz="2000">
                <a:latin typeface="Hiragino Maru Gothic ProN W4" panose="020F0400000000000000" pitchFamily="34" charset="-128"/>
                <a:ea typeface="Hiragino Maru Gothic ProN W4" panose="020F0400000000000000" pitchFamily="34" charset="-128"/>
              </a:rPr>
              <a:t>つのクラス</a:t>
            </a:r>
            <a:endParaRPr kumimoji="1" lang="en-US" altLang="ja-JP" sz="2000">
              <a:latin typeface="Hiragino Maru Gothic ProN W4" panose="020F0400000000000000" pitchFamily="34" charset="-128"/>
              <a:ea typeface="Hiragino Maru Gothic ProN W4" panose="020F0400000000000000" pitchFamily="34" charset="-128"/>
            </a:endParaRPr>
          </a:p>
          <a:p>
            <a:r>
              <a:rPr lang="en-US" altLang="ja-JP" sz="2000">
                <a:latin typeface="Hiragino Maru Gothic ProN W4" panose="020F0400000000000000" pitchFamily="34" charset="-128"/>
                <a:ea typeface="Hiragino Maru Gothic ProN W4" panose="020F0400000000000000" pitchFamily="34" charset="-128"/>
              </a:rPr>
              <a:t> Iris-Setosa       : </a:t>
            </a:r>
            <a:r>
              <a:rPr lang="ja-JP" altLang="en-US" sz="2000">
                <a:latin typeface="Hiragino Maru Gothic ProN W4" panose="020F0400000000000000" pitchFamily="34" charset="-128"/>
                <a:ea typeface="Hiragino Maru Gothic ProN W4" panose="020F0400000000000000" pitchFamily="34" charset="-128"/>
              </a:rPr>
              <a:t>ヒオウギアヤメ</a:t>
            </a:r>
            <a:r>
              <a:rPr lang="en-US" altLang="ja-JP" sz="2000">
                <a:latin typeface="Hiragino Maru Gothic ProN W4" panose="020F0400000000000000" pitchFamily="34" charset="-128"/>
                <a:ea typeface="Hiragino Maru Gothic ProN W4" panose="020F0400000000000000" pitchFamily="34" charset="-128"/>
              </a:rPr>
              <a:t>(0)</a:t>
            </a:r>
          </a:p>
          <a:p>
            <a:r>
              <a:rPr kumimoji="1" lang="en-US" altLang="ja-JP" sz="2000">
                <a:latin typeface="Hiragino Maru Gothic ProN W4" panose="020F0400000000000000" pitchFamily="34" charset="-128"/>
                <a:ea typeface="Hiragino Maru Gothic ProN W4" panose="020F0400000000000000" pitchFamily="34" charset="-128"/>
              </a:rPr>
              <a:t> Iris-Versicolour : </a:t>
            </a:r>
            <a:r>
              <a:rPr kumimoji="1" lang="ja-JP" altLang="en-US" sz="2000">
                <a:latin typeface="Hiragino Maru Gothic ProN W4" panose="020F0400000000000000" pitchFamily="34" charset="-128"/>
                <a:ea typeface="Hiragino Maru Gothic ProN W4" panose="020F0400000000000000" pitchFamily="34" charset="-128"/>
              </a:rPr>
              <a:t>ブルーフラッグ</a:t>
            </a:r>
            <a:r>
              <a:rPr kumimoji="1" lang="en-US" altLang="ja-JP" sz="2000">
                <a:latin typeface="Hiragino Maru Gothic ProN W4" panose="020F0400000000000000" pitchFamily="34" charset="-128"/>
                <a:ea typeface="Hiragino Maru Gothic ProN W4" panose="020F0400000000000000" pitchFamily="34" charset="-128"/>
              </a:rPr>
              <a:t>(1)</a:t>
            </a:r>
          </a:p>
          <a:p>
            <a:r>
              <a:rPr lang="en-US" altLang="ja-JP" sz="2000">
                <a:latin typeface="Hiragino Maru Gothic ProN W4" panose="020F0400000000000000" pitchFamily="34" charset="-128"/>
                <a:ea typeface="Hiragino Maru Gothic ProN W4" panose="020F0400000000000000" pitchFamily="34" charset="-128"/>
              </a:rPr>
              <a:t> Iris-Virginica     : </a:t>
            </a:r>
            <a:r>
              <a:rPr lang="ja-JP" altLang="en-US" sz="2000">
                <a:latin typeface="Hiragino Maru Gothic ProN W4" panose="020F0400000000000000" pitchFamily="34" charset="-128"/>
                <a:ea typeface="Hiragino Maru Gothic ProN W4" panose="020F0400000000000000" pitchFamily="34" charset="-128"/>
              </a:rPr>
              <a:t>バージニカ</a:t>
            </a:r>
            <a:r>
              <a:rPr lang="en-US" altLang="ja-JP" sz="2000">
                <a:latin typeface="Hiragino Maru Gothic ProN W4" panose="020F0400000000000000" pitchFamily="34" charset="-128"/>
                <a:ea typeface="Hiragino Maru Gothic ProN W4" panose="020F0400000000000000" pitchFamily="34" charset="-128"/>
              </a:rPr>
              <a:t>(2)</a:t>
            </a:r>
            <a:endParaRPr kumimoji="1" lang="ja-JP" altLang="en-US" sz="200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328062256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86D67-DE16-D485-FD5D-363A3F90A352}"/>
            </a:ext>
          </a:extLst>
        </p:cNvPr>
        <p:cNvGrpSpPr/>
        <p:nvPr/>
      </p:nvGrpSpPr>
      <p:grpSpPr>
        <a:xfrm>
          <a:off x="0" y="0"/>
          <a:ext cx="0" cy="0"/>
          <a:chOff x="0" y="0"/>
          <a:chExt cx="0" cy="0"/>
        </a:xfrm>
      </p:grpSpPr>
      <p:sp>
        <p:nvSpPr>
          <p:cNvPr id="3" name="四角形">
            <a:extLst>
              <a:ext uri="{FF2B5EF4-FFF2-40B4-BE49-F238E27FC236}">
                <a16:creationId xmlns:a16="http://schemas.microsoft.com/office/drawing/2014/main" id="{F9BF47D1-2DCC-E6AD-34BC-2DF95FD317B7}"/>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4" name="次元削減の例：主成分分析">
            <a:extLst>
              <a:ext uri="{FF2B5EF4-FFF2-40B4-BE49-F238E27FC236}">
                <a16:creationId xmlns:a16="http://schemas.microsoft.com/office/drawing/2014/main" id="{864E0209-4782-B1FF-25B3-28ADF3456DA9}"/>
              </a:ext>
            </a:extLst>
          </p:cNvPr>
          <p:cNvSpPr txBox="1"/>
          <p:nvPr/>
        </p:nvSpPr>
        <p:spPr>
          <a:xfrm>
            <a:off x="4224494" y="160963"/>
            <a:ext cx="3249287"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あやめ</a:t>
            </a:r>
            <a:r>
              <a:rPr lang="en-US" altLang="ja-JP" sz="2050" dirty="0" err="1">
                <a:solidFill>
                  <a:schemeClr val="bg1"/>
                </a:solidFill>
                <a:latin typeface="Hiragino Maru Gothic ProN W4" panose="020F0400000000000000" pitchFamily="34" charset="-128"/>
                <a:ea typeface="Hiragino Maru Gothic ProN W4" panose="020F0400000000000000" pitchFamily="34" charset="-128"/>
              </a:rPr>
              <a:t>(iris)</a:t>
            </a:r>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のデータの中身</a:t>
            </a:r>
            <a:endParaRPr sz="2050" dirty="0">
              <a:solidFill>
                <a:schemeClr val="bg1"/>
              </a:solidFill>
              <a:latin typeface="Hiragino Maru Gothic ProN W4" panose="020F0400000000000000" pitchFamily="34" charset="-128"/>
              <a:ea typeface="Hiragino Maru Gothic ProN W4" panose="020F0400000000000000" pitchFamily="34" charset="-128"/>
            </a:endParaRPr>
          </a:p>
        </p:txBody>
      </p:sp>
      <p:pic>
        <p:nvPicPr>
          <p:cNvPr id="5" name="図 4" descr="テーブル&#10;&#10;自動的に生成された説明">
            <a:extLst>
              <a:ext uri="{FF2B5EF4-FFF2-40B4-BE49-F238E27FC236}">
                <a16:creationId xmlns:a16="http://schemas.microsoft.com/office/drawing/2014/main" id="{0A75CCEB-7555-52B0-2594-1E133F84A3B0}"/>
              </a:ext>
            </a:extLst>
          </p:cNvPr>
          <p:cNvPicPr>
            <a:picLocks noChangeAspect="1"/>
          </p:cNvPicPr>
          <p:nvPr/>
        </p:nvPicPr>
        <p:blipFill rotWithShape="1">
          <a:blip r:embed="rId2">
            <a:extLst>
              <a:ext uri="{28A0092B-C50C-407E-A947-70E740481C1C}">
                <a14:useLocalDpi xmlns:a14="http://schemas.microsoft.com/office/drawing/2010/main" val="0"/>
              </a:ext>
            </a:extLst>
          </a:blip>
          <a:srcRect t="2" r="29154" b="54019"/>
          <a:stretch/>
        </p:blipFill>
        <p:spPr>
          <a:xfrm>
            <a:off x="124280" y="849901"/>
            <a:ext cx="3218995" cy="2119924"/>
          </a:xfrm>
          <a:prstGeom prst="rect">
            <a:avLst/>
          </a:prstGeom>
        </p:spPr>
      </p:pic>
      <p:pic>
        <p:nvPicPr>
          <p:cNvPr id="8" name="図 7" descr="テキスト&#10;&#10;低い精度で自動的に生成された説明">
            <a:extLst>
              <a:ext uri="{FF2B5EF4-FFF2-40B4-BE49-F238E27FC236}">
                <a16:creationId xmlns:a16="http://schemas.microsoft.com/office/drawing/2014/main" id="{37B3A66C-FD48-D1F3-13B7-821A70359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638" y="3763520"/>
            <a:ext cx="6619719" cy="1845070"/>
          </a:xfrm>
          <a:prstGeom prst="rect">
            <a:avLst/>
          </a:prstGeom>
        </p:spPr>
      </p:pic>
      <p:sp>
        <p:nvSpPr>
          <p:cNvPr id="10" name="テキスト ボックス 9">
            <a:extLst>
              <a:ext uri="{FF2B5EF4-FFF2-40B4-BE49-F238E27FC236}">
                <a16:creationId xmlns:a16="http://schemas.microsoft.com/office/drawing/2014/main" id="{C28DE36D-9FA5-E155-439D-B2693BDA56E9}"/>
              </a:ext>
            </a:extLst>
          </p:cNvPr>
          <p:cNvSpPr txBox="1"/>
          <p:nvPr/>
        </p:nvSpPr>
        <p:spPr>
          <a:xfrm>
            <a:off x="6648900" y="1114549"/>
            <a:ext cx="4976042" cy="707886"/>
          </a:xfrm>
          <a:prstGeom prst="rect">
            <a:avLst/>
          </a:prstGeom>
          <a:noFill/>
        </p:spPr>
        <p:txBody>
          <a:bodyPr wrap="none" rtlCol="0">
            <a:spAutoFit/>
          </a:bodyPr>
          <a:lstStyle/>
          <a:p>
            <a:r>
              <a:rPr kumimoji="1" lang="en-US" altLang="ja-JP" sz="2000">
                <a:latin typeface="Hiragino Maru Gothic ProN W4" panose="020F0400000000000000" pitchFamily="34" charset="-128"/>
                <a:ea typeface="Hiragino Maru Gothic ProN W4" panose="020F0400000000000000" pitchFamily="34" charset="-128"/>
              </a:rPr>
              <a:t>iris.data</a:t>
            </a:r>
            <a:r>
              <a:rPr kumimoji="1" lang="ja-JP" altLang="en-US" sz="2000">
                <a:latin typeface="Hiragino Maru Gothic ProN W4" panose="020F0400000000000000" pitchFamily="34" charset="-128"/>
                <a:ea typeface="Hiragino Maru Gothic ProN W4" panose="020F0400000000000000" pitchFamily="34" charset="-128"/>
              </a:rPr>
              <a:t>が</a:t>
            </a:r>
            <a:r>
              <a:rPr lang="en-US" altLang="ja-JP" sz="2000">
                <a:latin typeface="Hiragino Maru Gothic ProN W4" panose="020F0400000000000000" pitchFamily="34" charset="-128"/>
                <a:ea typeface="Hiragino Maru Gothic ProN W4" panose="020F0400000000000000" pitchFamily="34" charset="-128"/>
              </a:rPr>
              <a:t>150</a:t>
            </a:r>
            <a:r>
              <a:rPr lang="ja-JP" altLang="en-US" sz="2000">
                <a:latin typeface="Hiragino Maru Gothic ProN W4" panose="020F0400000000000000" pitchFamily="34" charset="-128"/>
                <a:ea typeface="Hiragino Maru Gothic ProN W4" panose="020F0400000000000000" pitchFamily="34" charset="-128"/>
              </a:rPr>
              <a:t>個のアヤメの特徴量</a:t>
            </a:r>
            <a:endParaRPr lang="en-US" altLang="ja-JP" sz="2000">
              <a:latin typeface="Hiragino Maru Gothic ProN W4" panose="020F0400000000000000" pitchFamily="34" charset="-128"/>
              <a:ea typeface="Hiragino Maru Gothic ProN W4" panose="020F0400000000000000" pitchFamily="34" charset="-128"/>
            </a:endParaRPr>
          </a:p>
          <a:p>
            <a:r>
              <a:rPr kumimoji="1" lang="en-US" altLang="ja-JP" sz="2000">
                <a:latin typeface="Hiragino Maru Gothic ProN W4" panose="020F0400000000000000" pitchFamily="34" charset="-128"/>
                <a:ea typeface="Hiragino Maru Gothic ProN W4" panose="020F0400000000000000" pitchFamily="34" charset="-128"/>
              </a:rPr>
              <a:t>iris.target</a:t>
            </a:r>
            <a:r>
              <a:rPr kumimoji="1" lang="ja-JP" altLang="en-US" sz="2000">
                <a:latin typeface="Hiragino Maru Gothic ProN W4" panose="020F0400000000000000" pitchFamily="34" charset="-128"/>
                <a:ea typeface="Hiragino Maru Gothic ProN W4" panose="020F0400000000000000" pitchFamily="34" charset="-128"/>
              </a:rPr>
              <a:t>が</a:t>
            </a:r>
            <a:r>
              <a:rPr kumimoji="1" lang="en-US" altLang="ja-JP" sz="2000">
                <a:latin typeface="Hiragino Maru Gothic ProN W4" panose="020F0400000000000000" pitchFamily="34" charset="-128"/>
                <a:ea typeface="Hiragino Maru Gothic ProN W4" panose="020F0400000000000000" pitchFamily="34" charset="-128"/>
              </a:rPr>
              <a:t>150</a:t>
            </a:r>
            <a:r>
              <a:rPr kumimoji="1" lang="ja-JP" altLang="en-US" sz="2000">
                <a:latin typeface="Hiragino Maru Gothic ProN W4" panose="020F0400000000000000" pitchFamily="34" charset="-128"/>
                <a:ea typeface="Hiragino Maru Gothic ProN W4" panose="020F0400000000000000" pitchFamily="34" charset="-128"/>
              </a:rPr>
              <a:t>個のアヤメの正解ラベル</a:t>
            </a:r>
          </a:p>
        </p:txBody>
      </p:sp>
      <p:sp>
        <p:nvSpPr>
          <p:cNvPr id="11" name="テキスト ボックス 10">
            <a:extLst>
              <a:ext uri="{FF2B5EF4-FFF2-40B4-BE49-F238E27FC236}">
                <a16:creationId xmlns:a16="http://schemas.microsoft.com/office/drawing/2014/main" id="{C67DC702-CA80-4150-4A25-BC755C373602}"/>
              </a:ext>
            </a:extLst>
          </p:cNvPr>
          <p:cNvSpPr txBox="1"/>
          <p:nvPr/>
        </p:nvSpPr>
        <p:spPr>
          <a:xfrm>
            <a:off x="3669498" y="1351906"/>
            <a:ext cx="2020105" cy="1815882"/>
          </a:xfrm>
          <a:prstGeom prst="rect">
            <a:avLst/>
          </a:prstGeom>
          <a:noFill/>
          <a:ln>
            <a:solidFill>
              <a:schemeClr val="tx1"/>
            </a:solidFill>
            <a:prstDash val="sysDash"/>
          </a:ln>
        </p:spPr>
        <p:txBody>
          <a:bodyPr wrap="none" rtlCol="0">
            <a:spAutoFit/>
          </a:bodyPr>
          <a:lstStyle/>
          <a:p>
            <a:r>
              <a:rPr kumimoji="1" lang="ja-JP" altLang="en-US" sz="1600">
                <a:latin typeface="Hiragino Maru Gothic ProN W4" panose="020F0400000000000000" pitchFamily="34" charset="-128"/>
                <a:ea typeface="Hiragino Maru Gothic ProN W4" panose="020F0400000000000000" pitchFamily="34" charset="-128"/>
              </a:rPr>
              <a:t>←</a:t>
            </a:r>
            <a:r>
              <a:rPr kumimoji="1" lang="en-US" altLang="ja-JP" sz="1600">
                <a:latin typeface="Hiragino Maru Gothic ProN W4" panose="020F0400000000000000" pitchFamily="34" charset="-128"/>
                <a:ea typeface="Hiragino Maru Gothic ProN W4" panose="020F0400000000000000" pitchFamily="34" charset="-128"/>
              </a:rPr>
              <a:t>1</a:t>
            </a:r>
            <a:r>
              <a:rPr kumimoji="1" lang="ja-JP" altLang="en-US" sz="1600">
                <a:latin typeface="Hiragino Maru Gothic ProN W4" panose="020F0400000000000000" pitchFamily="34" charset="-128"/>
                <a:ea typeface="Hiragino Maru Gothic ProN W4" panose="020F0400000000000000" pitchFamily="34" charset="-128"/>
              </a:rPr>
              <a:t>個目のアヤメ</a:t>
            </a:r>
            <a:endParaRPr kumimoji="1" lang="en-US" altLang="ja-JP" sz="1600">
              <a:latin typeface="Hiragino Maru Gothic ProN W4" panose="020F0400000000000000" pitchFamily="34" charset="-128"/>
              <a:ea typeface="Hiragino Maru Gothic ProN W4" panose="020F0400000000000000" pitchFamily="34" charset="-128"/>
            </a:endParaRPr>
          </a:p>
          <a:p>
            <a:r>
              <a:rPr lang="ja-JP" altLang="en-US" sz="1600">
                <a:latin typeface="Hiragino Maru Gothic ProN W4" panose="020F0400000000000000" pitchFamily="34" charset="-128"/>
                <a:ea typeface="Hiragino Maru Gothic ProN W4" panose="020F0400000000000000" pitchFamily="34" charset="-128"/>
              </a:rPr>
              <a:t>←</a:t>
            </a:r>
            <a:r>
              <a:rPr lang="en-US" altLang="ja-JP" sz="1600">
                <a:latin typeface="Hiragino Maru Gothic ProN W4" panose="020F0400000000000000" pitchFamily="34" charset="-128"/>
                <a:ea typeface="Hiragino Maru Gothic ProN W4" panose="020F0400000000000000" pitchFamily="34" charset="-128"/>
              </a:rPr>
              <a:t>2</a:t>
            </a:r>
            <a:r>
              <a:rPr lang="ja-JP" altLang="en-US" sz="1600">
                <a:latin typeface="Hiragino Maru Gothic ProN W4" panose="020F0400000000000000" pitchFamily="34" charset="-128"/>
                <a:ea typeface="Hiragino Maru Gothic ProN W4" panose="020F0400000000000000" pitchFamily="34" charset="-128"/>
              </a:rPr>
              <a:t>個目のアヤメ</a:t>
            </a:r>
            <a:endParaRPr lang="en-US" altLang="ja-JP" sz="1600">
              <a:latin typeface="Hiragino Maru Gothic ProN W4" panose="020F0400000000000000" pitchFamily="34" charset="-128"/>
              <a:ea typeface="Hiragino Maru Gothic ProN W4" panose="020F0400000000000000" pitchFamily="34" charset="-128"/>
            </a:endParaRPr>
          </a:p>
          <a:p>
            <a:r>
              <a:rPr kumimoji="1" lang="ja-JP" altLang="en-US" sz="1600">
                <a:latin typeface="Hiragino Maru Gothic ProN W4" panose="020F0400000000000000" pitchFamily="34" charset="-128"/>
                <a:ea typeface="Hiragino Maru Gothic ProN W4" panose="020F0400000000000000" pitchFamily="34" charset="-128"/>
              </a:rPr>
              <a:t>←</a:t>
            </a:r>
            <a:r>
              <a:rPr kumimoji="1" lang="en-US" altLang="ja-JP" sz="1600">
                <a:latin typeface="Hiragino Maru Gothic ProN W4" panose="020F0400000000000000" pitchFamily="34" charset="-128"/>
                <a:ea typeface="Hiragino Maru Gothic ProN W4" panose="020F0400000000000000" pitchFamily="34" charset="-128"/>
              </a:rPr>
              <a:t>3</a:t>
            </a:r>
            <a:r>
              <a:rPr kumimoji="1" lang="ja-JP" altLang="en-US" sz="1600">
                <a:latin typeface="Hiragino Maru Gothic ProN W4" panose="020F0400000000000000" pitchFamily="34" charset="-128"/>
                <a:ea typeface="Hiragino Maru Gothic ProN W4" panose="020F0400000000000000" pitchFamily="34" charset="-128"/>
              </a:rPr>
              <a:t>個目のアヤメ</a:t>
            </a:r>
            <a:endParaRPr kumimoji="1" lang="en-US" altLang="ja-JP" sz="1600">
              <a:latin typeface="Hiragino Maru Gothic ProN W4" panose="020F0400000000000000" pitchFamily="34" charset="-128"/>
              <a:ea typeface="Hiragino Maru Gothic ProN W4" panose="020F0400000000000000" pitchFamily="34" charset="-128"/>
            </a:endParaRPr>
          </a:p>
          <a:p>
            <a:r>
              <a:rPr lang="en-US" altLang="ja-JP" sz="1600">
                <a:latin typeface="Hiragino Maru Gothic ProN W4" panose="020F0400000000000000" pitchFamily="34" charset="-128"/>
                <a:ea typeface="Hiragino Maru Gothic ProN W4" panose="020F0400000000000000" pitchFamily="34" charset="-128"/>
              </a:rPr>
              <a:t>...</a:t>
            </a:r>
          </a:p>
          <a:p>
            <a:r>
              <a:rPr kumimoji="1" lang="en-US" altLang="ja-JP" sz="1600">
                <a:latin typeface="Hiragino Maru Gothic ProN W4" panose="020F0400000000000000" pitchFamily="34" charset="-128"/>
                <a:ea typeface="Hiragino Maru Gothic ProN W4" panose="020F0400000000000000" pitchFamily="34" charset="-128"/>
              </a:rPr>
              <a:t>...</a:t>
            </a:r>
          </a:p>
          <a:p>
            <a:r>
              <a:rPr lang="en-US" altLang="ja-JP" sz="1600">
                <a:latin typeface="Hiragino Maru Gothic ProN W4" panose="020F0400000000000000" pitchFamily="34" charset="-128"/>
                <a:ea typeface="Hiragino Maru Gothic ProN W4" panose="020F0400000000000000" pitchFamily="34" charset="-128"/>
              </a:rPr>
              <a:t>...</a:t>
            </a:r>
            <a:endParaRPr kumimoji="1" lang="en-US" altLang="ja-JP" sz="1600">
              <a:latin typeface="Hiragino Maru Gothic ProN W4" panose="020F0400000000000000" pitchFamily="34" charset="-128"/>
              <a:ea typeface="Hiragino Maru Gothic ProN W4" panose="020F0400000000000000" pitchFamily="34" charset="-128"/>
            </a:endParaRPr>
          </a:p>
          <a:p>
            <a:r>
              <a:rPr lang="ja-JP" altLang="en-US" sz="1600">
                <a:latin typeface="Hiragino Maru Gothic ProN W4" panose="020F0400000000000000" pitchFamily="34" charset="-128"/>
                <a:ea typeface="Hiragino Maru Gothic ProN W4" panose="020F0400000000000000" pitchFamily="34" charset="-128"/>
              </a:rPr>
              <a:t>←</a:t>
            </a:r>
            <a:r>
              <a:rPr lang="en-US" altLang="ja-JP" sz="1600">
                <a:latin typeface="Hiragino Maru Gothic ProN W4" panose="020F0400000000000000" pitchFamily="34" charset="-128"/>
                <a:ea typeface="Hiragino Maru Gothic ProN W4" panose="020F0400000000000000" pitchFamily="34" charset="-128"/>
              </a:rPr>
              <a:t>150</a:t>
            </a:r>
            <a:r>
              <a:rPr lang="ja-JP" altLang="en-US" sz="1600">
                <a:latin typeface="Hiragino Maru Gothic ProN W4" panose="020F0400000000000000" pitchFamily="34" charset="-128"/>
                <a:ea typeface="Hiragino Maru Gothic ProN W4" panose="020F0400000000000000" pitchFamily="34" charset="-128"/>
              </a:rPr>
              <a:t>個目のアヤメ</a:t>
            </a:r>
            <a:endParaRPr kumimoji="1" lang="en-US" altLang="ja-JP" sz="1600">
              <a:latin typeface="Hiragino Maru Gothic ProN W4" panose="020F0400000000000000" pitchFamily="34" charset="-128"/>
              <a:ea typeface="Hiragino Maru Gothic ProN W4" panose="020F0400000000000000" pitchFamily="34" charset="-128"/>
            </a:endParaRPr>
          </a:p>
        </p:txBody>
      </p:sp>
      <p:sp>
        <p:nvSpPr>
          <p:cNvPr id="12" name="テキスト ボックス 11">
            <a:extLst>
              <a:ext uri="{FF2B5EF4-FFF2-40B4-BE49-F238E27FC236}">
                <a16:creationId xmlns:a16="http://schemas.microsoft.com/office/drawing/2014/main" id="{E9C3D108-394A-C6A4-98B6-36A2812496EF}"/>
              </a:ext>
            </a:extLst>
          </p:cNvPr>
          <p:cNvSpPr txBox="1"/>
          <p:nvPr/>
        </p:nvSpPr>
        <p:spPr>
          <a:xfrm>
            <a:off x="737831" y="3135842"/>
            <a:ext cx="669306" cy="461665"/>
          </a:xfrm>
          <a:prstGeom prst="rect">
            <a:avLst/>
          </a:prstGeom>
          <a:solidFill>
            <a:srgbClr val="FFF2CC"/>
          </a:solidFill>
          <a:ln>
            <a:solidFill>
              <a:schemeClr val="tx1"/>
            </a:solidFill>
            <a:prstDash val="sysDash"/>
          </a:ln>
        </p:spPr>
        <p:txBody>
          <a:bodyPr wrap="square" rtlCol="0">
            <a:spAutoFit/>
          </a:bodyPr>
          <a:lstStyle/>
          <a:p>
            <a:r>
              <a:rPr lang="ja-JP" altLang="en-US" sz="1200">
                <a:latin typeface="Hiragino Maru Gothic ProN W4" panose="020F0400000000000000" pitchFamily="34" charset="-128"/>
                <a:ea typeface="Hiragino Maru Gothic ProN W4" panose="020F0400000000000000" pitchFamily="34" charset="-128"/>
              </a:rPr>
              <a:t>萼片の長さ</a:t>
            </a:r>
            <a:endParaRPr kumimoji="1" lang="en-US" altLang="ja-JP" sz="1200">
              <a:latin typeface="Hiragino Maru Gothic ProN W4" panose="020F0400000000000000" pitchFamily="34" charset="-128"/>
              <a:ea typeface="Hiragino Maru Gothic ProN W4" panose="020F0400000000000000" pitchFamily="34" charset="-128"/>
            </a:endParaRPr>
          </a:p>
        </p:txBody>
      </p:sp>
      <p:sp>
        <p:nvSpPr>
          <p:cNvPr id="13" name="テキスト ボックス 12">
            <a:extLst>
              <a:ext uri="{FF2B5EF4-FFF2-40B4-BE49-F238E27FC236}">
                <a16:creationId xmlns:a16="http://schemas.microsoft.com/office/drawing/2014/main" id="{1C0CC0DB-FF18-B6D4-F467-6DB869359D32}"/>
              </a:ext>
            </a:extLst>
          </p:cNvPr>
          <p:cNvSpPr txBox="1"/>
          <p:nvPr/>
        </p:nvSpPr>
        <p:spPr>
          <a:xfrm>
            <a:off x="1430868" y="3135841"/>
            <a:ext cx="509421" cy="461665"/>
          </a:xfrm>
          <a:prstGeom prst="rect">
            <a:avLst/>
          </a:prstGeom>
          <a:solidFill>
            <a:schemeClr val="accent1">
              <a:lumMod val="20000"/>
              <a:lumOff val="80000"/>
            </a:schemeClr>
          </a:solidFill>
          <a:ln>
            <a:solidFill>
              <a:schemeClr val="tx1"/>
            </a:solidFill>
            <a:prstDash val="sysDash"/>
          </a:ln>
        </p:spPr>
        <p:txBody>
          <a:bodyPr wrap="square" rtlCol="0">
            <a:spAutoFit/>
          </a:bodyPr>
          <a:lstStyle/>
          <a:p>
            <a:r>
              <a:rPr lang="ja-JP" altLang="en-US" sz="1200">
                <a:latin typeface="Hiragino Maru Gothic ProN W4" panose="020F0400000000000000" pitchFamily="34" charset="-128"/>
                <a:ea typeface="Hiragino Maru Gothic ProN W4" panose="020F0400000000000000" pitchFamily="34" charset="-128"/>
              </a:rPr>
              <a:t>萼片の幅</a:t>
            </a:r>
            <a:endParaRPr kumimoji="1" lang="en-US" altLang="ja-JP" sz="1200">
              <a:latin typeface="Hiragino Maru Gothic ProN W4" panose="020F0400000000000000" pitchFamily="34" charset="-128"/>
              <a:ea typeface="Hiragino Maru Gothic ProN W4" panose="020F0400000000000000" pitchFamily="34" charset="-128"/>
            </a:endParaRPr>
          </a:p>
        </p:txBody>
      </p:sp>
      <p:sp>
        <p:nvSpPr>
          <p:cNvPr id="14" name="テキスト ボックス 13">
            <a:extLst>
              <a:ext uri="{FF2B5EF4-FFF2-40B4-BE49-F238E27FC236}">
                <a16:creationId xmlns:a16="http://schemas.microsoft.com/office/drawing/2014/main" id="{C43C6518-532A-736D-049E-F5D60295BBB3}"/>
              </a:ext>
            </a:extLst>
          </p:cNvPr>
          <p:cNvSpPr txBox="1"/>
          <p:nvPr/>
        </p:nvSpPr>
        <p:spPr>
          <a:xfrm>
            <a:off x="1964020" y="3135840"/>
            <a:ext cx="669306" cy="461665"/>
          </a:xfrm>
          <a:prstGeom prst="rect">
            <a:avLst/>
          </a:prstGeom>
          <a:solidFill>
            <a:schemeClr val="accent6">
              <a:lumMod val="20000"/>
              <a:lumOff val="80000"/>
            </a:schemeClr>
          </a:solidFill>
          <a:ln>
            <a:solidFill>
              <a:schemeClr val="tx1"/>
            </a:solidFill>
            <a:prstDash val="sysDash"/>
          </a:ln>
        </p:spPr>
        <p:txBody>
          <a:bodyPr wrap="square" rtlCol="0">
            <a:spAutoFit/>
          </a:bodyPr>
          <a:lstStyle/>
          <a:p>
            <a:r>
              <a:rPr lang="ja-JP" altLang="en-US" sz="1200">
                <a:latin typeface="Hiragino Maru Gothic ProN W4" panose="020F0400000000000000" pitchFamily="34" charset="-128"/>
                <a:ea typeface="Hiragino Maru Gothic ProN W4" panose="020F0400000000000000" pitchFamily="34" charset="-128"/>
              </a:rPr>
              <a:t>花びらの長さ</a:t>
            </a:r>
            <a:endParaRPr kumimoji="1" lang="en-US" altLang="ja-JP" sz="1200">
              <a:latin typeface="Hiragino Maru Gothic ProN W4" panose="020F0400000000000000" pitchFamily="34" charset="-128"/>
              <a:ea typeface="Hiragino Maru Gothic ProN W4" panose="020F0400000000000000" pitchFamily="34" charset="-128"/>
            </a:endParaRPr>
          </a:p>
        </p:txBody>
      </p:sp>
      <p:sp>
        <p:nvSpPr>
          <p:cNvPr id="15" name="テキスト ボックス 14">
            <a:extLst>
              <a:ext uri="{FF2B5EF4-FFF2-40B4-BE49-F238E27FC236}">
                <a16:creationId xmlns:a16="http://schemas.microsoft.com/office/drawing/2014/main" id="{10D30E42-0AE6-1BA6-8CAB-3BEB6975973B}"/>
              </a:ext>
            </a:extLst>
          </p:cNvPr>
          <p:cNvSpPr txBox="1"/>
          <p:nvPr/>
        </p:nvSpPr>
        <p:spPr>
          <a:xfrm>
            <a:off x="2654383" y="3136987"/>
            <a:ext cx="669307" cy="461665"/>
          </a:xfrm>
          <a:prstGeom prst="rect">
            <a:avLst/>
          </a:prstGeom>
          <a:solidFill>
            <a:schemeClr val="accent2">
              <a:lumMod val="20000"/>
              <a:lumOff val="80000"/>
            </a:schemeClr>
          </a:solidFill>
          <a:ln>
            <a:solidFill>
              <a:schemeClr val="tx1"/>
            </a:solidFill>
            <a:prstDash val="sysDash"/>
          </a:ln>
        </p:spPr>
        <p:txBody>
          <a:bodyPr wrap="square" rtlCol="0">
            <a:spAutoFit/>
          </a:bodyPr>
          <a:lstStyle/>
          <a:p>
            <a:r>
              <a:rPr lang="ja-JP" altLang="en-US" sz="1200">
                <a:latin typeface="Hiragino Maru Gothic ProN W4" panose="020F0400000000000000" pitchFamily="34" charset="-128"/>
                <a:ea typeface="Hiragino Maru Gothic ProN W4" panose="020F0400000000000000" pitchFamily="34" charset="-128"/>
              </a:rPr>
              <a:t>花びらの幅</a:t>
            </a:r>
            <a:endParaRPr kumimoji="1" lang="en-US" altLang="ja-JP" sz="1200">
              <a:latin typeface="Hiragino Maru Gothic ProN W4" panose="020F0400000000000000" pitchFamily="34" charset="-128"/>
              <a:ea typeface="Hiragino Maru Gothic ProN W4" panose="020F0400000000000000" pitchFamily="34" charset="-128"/>
            </a:endParaRPr>
          </a:p>
        </p:txBody>
      </p:sp>
      <p:sp>
        <p:nvSpPr>
          <p:cNvPr id="2" name="正方形/長方形 1">
            <a:extLst>
              <a:ext uri="{FF2B5EF4-FFF2-40B4-BE49-F238E27FC236}">
                <a16:creationId xmlns:a16="http://schemas.microsoft.com/office/drawing/2014/main" id="{090CC356-C379-57F4-68E5-BAF797661FC4}"/>
              </a:ext>
            </a:extLst>
          </p:cNvPr>
          <p:cNvSpPr/>
          <p:nvPr/>
        </p:nvSpPr>
        <p:spPr>
          <a:xfrm>
            <a:off x="1033153" y="1351906"/>
            <a:ext cx="451263" cy="1723803"/>
          </a:xfrm>
          <a:prstGeom prst="rect">
            <a:avLst/>
          </a:prstGeom>
          <a:solidFill>
            <a:srgbClr val="FFF2CC">
              <a:alpha val="4705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B266D5AB-0EE2-F067-ABB9-DBE56E0F11A0}"/>
              </a:ext>
            </a:extLst>
          </p:cNvPr>
          <p:cNvSpPr/>
          <p:nvPr/>
        </p:nvSpPr>
        <p:spPr>
          <a:xfrm>
            <a:off x="1565422" y="1351905"/>
            <a:ext cx="451263" cy="1723803"/>
          </a:xfrm>
          <a:prstGeom prst="rect">
            <a:avLst/>
          </a:prstGeom>
          <a:solidFill>
            <a:schemeClr val="accent1">
              <a:lumMod val="20000"/>
              <a:lumOff val="80000"/>
              <a:alpha val="4705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0BA2BF7-1FD7-00F5-DA72-A932EC8AA2A4}"/>
              </a:ext>
            </a:extLst>
          </p:cNvPr>
          <p:cNvSpPr/>
          <p:nvPr/>
        </p:nvSpPr>
        <p:spPr>
          <a:xfrm>
            <a:off x="2097691" y="1351905"/>
            <a:ext cx="451263" cy="1723803"/>
          </a:xfrm>
          <a:prstGeom prst="rect">
            <a:avLst/>
          </a:prstGeom>
          <a:solidFill>
            <a:schemeClr val="accent6">
              <a:lumMod val="20000"/>
              <a:lumOff val="80000"/>
              <a:alpha val="4705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F8F878B-980E-F834-C3B6-FE38B6760281}"/>
              </a:ext>
            </a:extLst>
          </p:cNvPr>
          <p:cNvSpPr/>
          <p:nvPr/>
        </p:nvSpPr>
        <p:spPr>
          <a:xfrm>
            <a:off x="2629960" y="1351904"/>
            <a:ext cx="451263" cy="1723803"/>
          </a:xfrm>
          <a:prstGeom prst="rect">
            <a:avLst/>
          </a:prstGeom>
          <a:solidFill>
            <a:schemeClr val="accent2">
              <a:lumMod val="20000"/>
              <a:lumOff val="80000"/>
              <a:alpha val="4705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64284F5-5EB2-E784-65BA-F17EB586F231}"/>
              </a:ext>
            </a:extLst>
          </p:cNvPr>
          <p:cNvSpPr txBox="1"/>
          <p:nvPr/>
        </p:nvSpPr>
        <p:spPr>
          <a:xfrm>
            <a:off x="1932418" y="849901"/>
            <a:ext cx="2566728" cy="400110"/>
          </a:xfrm>
          <a:prstGeom prst="rect">
            <a:avLst/>
          </a:prstGeom>
          <a:noFill/>
        </p:spPr>
        <p:txBody>
          <a:bodyPr wrap="none" rtlCol="0">
            <a:spAutoFit/>
          </a:bodyPr>
          <a:lstStyle/>
          <a:p>
            <a:r>
              <a:rPr lang="en-US" altLang="ja-JP" sz="2000">
                <a:latin typeface="Hiragino Maru Gothic ProN W4" panose="020F0400000000000000" pitchFamily="34" charset="-128"/>
                <a:ea typeface="Hiragino Maru Gothic ProN W4" panose="020F0400000000000000" pitchFamily="34" charset="-128"/>
              </a:rPr>
              <a:t>(150,4)</a:t>
            </a:r>
            <a:r>
              <a:rPr lang="ja-JP" altLang="en-US" sz="2000">
                <a:latin typeface="Hiragino Maru Gothic ProN W4" panose="020F0400000000000000" pitchFamily="34" charset="-128"/>
                <a:ea typeface="Hiragino Maru Gothic ProN W4" panose="020F0400000000000000" pitchFamily="34" charset="-128"/>
              </a:rPr>
              <a:t>の</a:t>
            </a:r>
            <a:r>
              <a:rPr lang="en-US" altLang="ja-JP" sz="2000">
                <a:latin typeface="Hiragino Maru Gothic ProN W4" panose="020F0400000000000000" pitchFamily="34" charset="-128"/>
                <a:ea typeface="Hiragino Maru Gothic ProN W4" panose="020F0400000000000000" pitchFamily="34" charset="-128"/>
              </a:rPr>
              <a:t>2</a:t>
            </a:r>
            <a:r>
              <a:rPr lang="ja-JP" altLang="en-US" sz="2000">
                <a:latin typeface="Hiragino Maru Gothic ProN W4" panose="020F0400000000000000" pitchFamily="34" charset="-128"/>
                <a:ea typeface="Hiragino Maru Gothic ProN W4" panose="020F0400000000000000" pitchFamily="34" charset="-128"/>
              </a:rPr>
              <a:t>次元配列</a:t>
            </a:r>
            <a:endParaRPr kumimoji="1" lang="ja-JP" altLang="en-US" sz="2000">
              <a:latin typeface="Hiragino Maru Gothic ProN W4" panose="020F0400000000000000" pitchFamily="34" charset="-128"/>
              <a:ea typeface="Hiragino Maru Gothic ProN W4" panose="020F0400000000000000" pitchFamily="34" charset="-128"/>
            </a:endParaRPr>
          </a:p>
        </p:txBody>
      </p:sp>
      <p:sp>
        <p:nvSpPr>
          <p:cNvPr id="19" name="テキスト ボックス 18">
            <a:extLst>
              <a:ext uri="{FF2B5EF4-FFF2-40B4-BE49-F238E27FC236}">
                <a16:creationId xmlns:a16="http://schemas.microsoft.com/office/drawing/2014/main" id="{5DE23D29-C8C2-2628-6B41-341F40CB6BA9}"/>
              </a:ext>
            </a:extLst>
          </p:cNvPr>
          <p:cNvSpPr txBox="1"/>
          <p:nvPr/>
        </p:nvSpPr>
        <p:spPr>
          <a:xfrm>
            <a:off x="1932418" y="3763520"/>
            <a:ext cx="2400016" cy="400110"/>
          </a:xfrm>
          <a:prstGeom prst="rect">
            <a:avLst/>
          </a:prstGeom>
          <a:noFill/>
        </p:spPr>
        <p:txBody>
          <a:bodyPr wrap="none" rtlCol="0">
            <a:spAutoFit/>
          </a:bodyPr>
          <a:lstStyle/>
          <a:p>
            <a:r>
              <a:rPr lang="en-US" altLang="ja-JP" sz="2000">
                <a:latin typeface="Hiragino Maru Gothic ProN W4" panose="020F0400000000000000" pitchFamily="34" charset="-128"/>
                <a:ea typeface="Hiragino Maru Gothic ProN W4" panose="020F0400000000000000" pitchFamily="34" charset="-128"/>
              </a:rPr>
              <a:t>(150,)</a:t>
            </a:r>
            <a:r>
              <a:rPr lang="ja-JP" altLang="en-US" sz="2000">
                <a:latin typeface="Hiragino Maru Gothic ProN W4" panose="020F0400000000000000" pitchFamily="34" charset="-128"/>
                <a:ea typeface="Hiragino Maru Gothic ProN W4" panose="020F0400000000000000" pitchFamily="34" charset="-128"/>
              </a:rPr>
              <a:t>の</a:t>
            </a:r>
            <a:r>
              <a:rPr lang="en-US" altLang="ja-JP" sz="2000">
                <a:latin typeface="Hiragino Maru Gothic ProN W4" panose="020F0400000000000000" pitchFamily="34" charset="-128"/>
                <a:ea typeface="Hiragino Maru Gothic ProN W4" panose="020F0400000000000000" pitchFamily="34" charset="-128"/>
              </a:rPr>
              <a:t>1</a:t>
            </a:r>
            <a:r>
              <a:rPr lang="ja-JP" altLang="en-US" sz="2000">
                <a:latin typeface="Hiragino Maru Gothic ProN W4" panose="020F0400000000000000" pitchFamily="34" charset="-128"/>
                <a:ea typeface="Hiragino Maru Gothic ProN W4" panose="020F0400000000000000" pitchFamily="34" charset="-128"/>
              </a:rPr>
              <a:t>次元配列</a:t>
            </a:r>
            <a:endParaRPr kumimoji="1" lang="ja-JP" altLang="en-US" sz="2000">
              <a:latin typeface="Hiragino Maru Gothic ProN W4" panose="020F0400000000000000" pitchFamily="34" charset="-128"/>
              <a:ea typeface="Hiragino Maru Gothic ProN W4" panose="020F0400000000000000" pitchFamily="34" charset="-128"/>
            </a:endParaRPr>
          </a:p>
        </p:txBody>
      </p:sp>
      <p:sp>
        <p:nvSpPr>
          <p:cNvPr id="17" name="テキスト ボックス 16">
            <a:extLst>
              <a:ext uri="{FF2B5EF4-FFF2-40B4-BE49-F238E27FC236}">
                <a16:creationId xmlns:a16="http://schemas.microsoft.com/office/drawing/2014/main" id="{DD3811E1-4E3B-ABA3-D81A-E91E3EE4EB70}"/>
              </a:ext>
            </a:extLst>
          </p:cNvPr>
          <p:cNvSpPr txBox="1"/>
          <p:nvPr/>
        </p:nvSpPr>
        <p:spPr>
          <a:xfrm>
            <a:off x="7652871" y="3931726"/>
            <a:ext cx="4060727" cy="1323439"/>
          </a:xfrm>
          <a:prstGeom prst="rect">
            <a:avLst/>
          </a:prstGeom>
          <a:noFill/>
        </p:spPr>
        <p:txBody>
          <a:bodyPr wrap="none" rtlCol="0">
            <a:spAutoFit/>
          </a:bodyPr>
          <a:lstStyle/>
          <a:p>
            <a:r>
              <a:rPr kumimoji="1" lang="en-US" altLang="ja-JP" sz="2000">
                <a:latin typeface="Hiragino Maru Gothic ProN W4" panose="020F0400000000000000" pitchFamily="34" charset="-128"/>
                <a:ea typeface="Hiragino Maru Gothic ProN W4" panose="020F0400000000000000" pitchFamily="34" charset="-128"/>
              </a:rPr>
              <a:t>iris.target</a:t>
            </a:r>
            <a:r>
              <a:rPr kumimoji="1" lang="ja-JP" altLang="en-US" sz="2000">
                <a:latin typeface="Hiragino Maru Gothic ProN W4" panose="020F0400000000000000" pitchFamily="34" charset="-128"/>
                <a:ea typeface="Hiragino Maru Gothic ProN W4" panose="020F0400000000000000" pitchFamily="34" charset="-128"/>
              </a:rPr>
              <a:t>の</a:t>
            </a:r>
            <a:endParaRPr kumimoji="1" lang="en-US" altLang="ja-JP" sz="2000">
              <a:latin typeface="Hiragino Maru Gothic ProN W4" panose="020F0400000000000000" pitchFamily="34" charset="-128"/>
              <a:ea typeface="Hiragino Maru Gothic ProN W4" panose="020F0400000000000000" pitchFamily="34" charset="-128"/>
            </a:endParaRPr>
          </a:p>
          <a:p>
            <a:r>
              <a:rPr kumimoji="1" lang="en-US" altLang="ja-JP" sz="2000">
                <a:latin typeface="Hiragino Maru Gothic ProN W4" panose="020F0400000000000000" pitchFamily="34" charset="-128"/>
                <a:ea typeface="Hiragino Maru Gothic ProN W4" panose="020F0400000000000000" pitchFamily="34" charset="-128"/>
              </a:rPr>
              <a:t>1-50</a:t>
            </a:r>
            <a:r>
              <a:rPr kumimoji="1" lang="ja-JP" altLang="en-US" sz="2000">
                <a:latin typeface="Hiragino Maru Gothic ProN W4" panose="020F0400000000000000" pitchFamily="34" charset="-128"/>
                <a:ea typeface="Hiragino Maru Gothic ProN W4" panose="020F0400000000000000" pitchFamily="34" charset="-128"/>
              </a:rPr>
              <a:t>が</a:t>
            </a:r>
            <a:r>
              <a:rPr kumimoji="1" lang="en-US" altLang="ja-JP" sz="2000">
                <a:latin typeface="Hiragino Maru Gothic ProN W4" panose="020F0400000000000000" pitchFamily="34" charset="-128"/>
                <a:ea typeface="Hiragino Maru Gothic ProN W4" panose="020F0400000000000000" pitchFamily="34" charset="-128"/>
              </a:rPr>
              <a:t>0 </a:t>
            </a:r>
            <a:r>
              <a:rPr kumimoji="1" lang="ja-JP" altLang="en-US" sz="2000">
                <a:latin typeface="Hiragino Maru Gothic ProN W4" panose="020F0400000000000000" pitchFamily="34" charset="-128"/>
                <a:ea typeface="Hiragino Maru Gothic ProN W4" panose="020F0400000000000000" pitchFamily="34" charset="-128"/>
              </a:rPr>
              <a:t>　　</a:t>
            </a:r>
            <a:r>
              <a:rPr kumimoji="1" lang="en-US" altLang="ja-JP" sz="2000">
                <a:latin typeface="Hiragino Maru Gothic ProN W4" panose="020F0400000000000000" pitchFamily="34" charset="-128"/>
                <a:ea typeface="Hiragino Maru Gothic ProN W4" panose="020F0400000000000000" pitchFamily="34" charset="-128"/>
              </a:rPr>
              <a:t>(=</a:t>
            </a:r>
            <a:r>
              <a:rPr kumimoji="1" lang="ja-JP" altLang="en-US" sz="2000">
                <a:latin typeface="Hiragino Maru Gothic ProN W4" panose="020F0400000000000000" pitchFamily="34" charset="-128"/>
                <a:ea typeface="Hiragino Maru Gothic ProN W4" panose="020F0400000000000000" pitchFamily="34" charset="-128"/>
              </a:rPr>
              <a:t>ヒオウギアヤメ</a:t>
            </a:r>
            <a:r>
              <a:rPr kumimoji="1" lang="en-US" altLang="ja-JP" sz="2000">
                <a:latin typeface="Hiragino Maru Gothic ProN W4" panose="020F0400000000000000" pitchFamily="34" charset="-128"/>
                <a:ea typeface="Hiragino Maru Gothic ProN W4" panose="020F0400000000000000" pitchFamily="34" charset="-128"/>
              </a:rPr>
              <a:t>)</a:t>
            </a:r>
          </a:p>
          <a:p>
            <a:r>
              <a:rPr lang="en-US" altLang="ja-JP" sz="2000">
                <a:latin typeface="Hiragino Maru Gothic ProN W4" panose="020F0400000000000000" pitchFamily="34" charset="-128"/>
                <a:ea typeface="Hiragino Maru Gothic ProN W4" panose="020F0400000000000000" pitchFamily="34" charset="-128"/>
              </a:rPr>
              <a:t>51-100</a:t>
            </a:r>
            <a:r>
              <a:rPr lang="ja-JP" altLang="en-US" sz="2000">
                <a:latin typeface="Hiragino Maru Gothic ProN W4" panose="020F0400000000000000" pitchFamily="34" charset="-128"/>
                <a:ea typeface="Hiragino Maru Gothic ProN W4" panose="020F0400000000000000" pitchFamily="34" charset="-128"/>
              </a:rPr>
              <a:t>が</a:t>
            </a:r>
            <a:r>
              <a:rPr lang="en-US" altLang="ja-JP" sz="2000">
                <a:latin typeface="Hiragino Maru Gothic ProN W4" panose="020F0400000000000000" pitchFamily="34" charset="-128"/>
                <a:ea typeface="Hiragino Maru Gothic ProN W4" panose="020F0400000000000000" pitchFamily="34" charset="-128"/>
              </a:rPr>
              <a:t>1</a:t>
            </a:r>
            <a:r>
              <a:rPr lang="ja-JP" altLang="en-US" sz="2000">
                <a:latin typeface="Hiragino Maru Gothic ProN W4" panose="020F0400000000000000" pitchFamily="34" charset="-128"/>
                <a:ea typeface="Hiragino Maru Gothic ProN W4" panose="020F0400000000000000" pitchFamily="34" charset="-128"/>
              </a:rPr>
              <a:t>　</a:t>
            </a:r>
            <a:r>
              <a:rPr lang="en-US" altLang="ja-JP" sz="2000">
                <a:latin typeface="Hiragino Maru Gothic ProN W4" panose="020F0400000000000000" pitchFamily="34" charset="-128"/>
                <a:ea typeface="Hiragino Maru Gothic ProN W4" panose="020F0400000000000000" pitchFamily="34" charset="-128"/>
              </a:rPr>
              <a:t>(=</a:t>
            </a:r>
            <a:r>
              <a:rPr lang="ja-JP" altLang="en-US" sz="2000">
                <a:latin typeface="Hiragino Maru Gothic ProN W4" panose="020F0400000000000000" pitchFamily="34" charset="-128"/>
                <a:ea typeface="Hiragino Maru Gothic ProN W4" panose="020F0400000000000000" pitchFamily="34" charset="-128"/>
              </a:rPr>
              <a:t>ブルーフラッグ</a:t>
            </a:r>
            <a:r>
              <a:rPr lang="en-US" altLang="ja-JP" sz="2000">
                <a:latin typeface="Hiragino Maru Gothic ProN W4" panose="020F0400000000000000" pitchFamily="34" charset="-128"/>
                <a:ea typeface="Hiragino Maru Gothic ProN W4" panose="020F0400000000000000" pitchFamily="34" charset="-128"/>
              </a:rPr>
              <a:t>)</a:t>
            </a:r>
          </a:p>
          <a:p>
            <a:r>
              <a:rPr kumimoji="1" lang="en-US" altLang="ja-JP" sz="2000">
                <a:latin typeface="Hiragino Maru Gothic ProN W4" panose="020F0400000000000000" pitchFamily="34" charset="-128"/>
                <a:ea typeface="Hiragino Maru Gothic ProN W4" panose="020F0400000000000000" pitchFamily="34" charset="-128"/>
              </a:rPr>
              <a:t>101-151</a:t>
            </a:r>
            <a:r>
              <a:rPr kumimoji="1" lang="ja-JP" altLang="en-US" sz="2000">
                <a:latin typeface="Hiragino Maru Gothic ProN W4" panose="020F0400000000000000" pitchFamily="34" charset="-128"/>
                <a:ea typeface="Hiragino Maru Gothic ProN W4" panose="020F0400000000000000" pitchFamily="34" charset="-128"/>
              </a:rPr>
              <a:t>が</a:t>
            </a:r>
            <a:r>
              <a:rPr kumimoji="1" lang="en-US" altLang="ja-JP" sz="2000">
                <a:latin typeface="Hiragino Maru Gothic ProN W4" panose="020F0400000000000000" pitchFamily="34" charset="-128"/>
                <a:ea typeface="Hiragino Maru Gothic ProN W4" panose="020F0400000000000000" pitchFamily="34" charset="-128"/>
              </a:rPr>
              <a:t>2 (=</a:t>
            </a:r>
            <a:r>
              <a:rPr kumimoji="1" lang="ja-JP" altLang="en-US" sz="2000">
                <a:latin typeface="Hiragino Maru Gothic ProN W4" panose="020F0400000000000000" pitchFamily="34" charset="-128"/>
                <a:ea typeface="Hiragino Maru Gothic ProN W4" panose="020F0400000000000000" pitchFamily="34" charset="-128"/>
              </a:rPr>
              <a:t>バージニカ</a:t>
            </a:r>
            <a:r>
              <a:rPr kumimoji="1" lang="en-US" altLang="ja-JP" sz="2000">
                <a:latin typeface="Hiragino Maru Gothic ProN W4" panose="020F0400000000000000" pitchFamily="34" charset="-128"/>
                <a:ea typeface="Hiragino Maru Gothic ProN W4" panose="020F0400000000000000" pitchFamily="34" charset="-128"/>
              </a:rPr>
              <a:t>) </a:t>
            </a:r>
            <a:endParaRPr kumimoji="1" lang="ja-JP" altLang="en-US" sz="200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33135423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83809-B6AF-BC44-58AB-773CC3D49822}"/>
            </a:ext>
          </a:extLst>
        </p:cNvPr>
        <p:cNvGrpSpPr/>
        <p:nvPr/>
      </p:nvGrpSpPr>
      <p:grpSpPr>
        <a:xfrm>
          <a:off x="0" y="0"/>
          <a:ext cx="0" cy="0"/>
          <a:chOff x="0" y="0"/>
          <a:chExt cx="0" cy="0"/>
        </a:xfrm>
      </p:grpSpPr>
      <p:sp>
        <p:nvSpPr>
          <p:cNvPr id="3" name="四角形">
            <a:extLst>
              <a:ext uri="{FF2B5EF4-FFF2-40B4-BE49-F238E27FC236}">
                <a16:creationId xmlns:a16="http://schemas.microsoft.com/office/drawing/2014/main" id="{763BCEE0-7E1A-EE2D-26DE-513D8EF3E453}"/>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4" name="次元削減の例：主成分分析">
            <a:extLst>
              <a:ext uri="{FF2B5EF4-FFF2-40B4-BE49-F238E27FC236}">
                <a16:creationId xmlns:a16="http://schemas.microsoft.com/office/drawing/2014/main" id="{4F360E49-02C5-264E-C805-5B9139FE8E25}"/>
              </a:ext>
            </a:extLst>
          </p:cNvPr>
          <p:cNvSpPr txBox="1"/>
          <p:nvPr/>
        </p:nvSpPr>
        <p:spPr>
          <a:xfrm>
            <a:off x="4224494" y="160963"/>
            <a:ext cx="3249287"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あやめ</a:t>
            </a:r>
            <a:r>
              <a:rPr lang="en-US" altLang="ja-JP" sz="2050" dirty="0" err="1">
                <a:solidFill>
                  <a:schemeClr val="bg1"/>
                </a:solidFill>
                <a:latin typeface="Hiragino Maru Gothic ProN W4" panose="020F0400000000000000" pitchFamily="34" charset="-128"/>
                <a:ea typeface="Hiragino Maru Gothic ProN W4" panose="020F0400000000000000" pitchFamily="34" charset="-128"/>
              </a:rPr>
              <a:t>(iris)</a:t>
            </a:r>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のデータの中身</a:t>
            </a:r>
            <a:endParaRPr sz="2050" dirty="0">
              <a:solidFill>
                <a:schemeClr val="bg1"/>
              </a:solidFill>
              <a:latin typeface="Hiragino Maru Gothic ProN W4" panose="020F0400000000000000" pitchFamily="34" charset="-128"/>
              <a:ea typeface="Hiragino Maru Gothic ProN W4" panose="020F0400000000000000" pitchFamily="34" charset="-128"/>
            </a:endParaRPr>
          </a:p>
        </p:txBody>
      </p:sp>
      <p:pic>
        <p:nvPicPr>
          <p:cNvPr id="5" name="図 4" descr="テーブル&#10;&#10;自動的に生成された説明">
            <a:extLst>
              <a:ext uri="{FF2B5EF4-FFF2-40B4-BE49-F238E27FC236}">
                <a16:creationId xmlns:a16="http://schemas.microsoft.com/office/drawing/2014/main" id="{AD2ECCEC-BDCF-02B5-183F-D58DD7DC9C9E}"/>
              </a:ext>
            </a:extLst>
          </p:cNvPr>
          <p:cNvPicPr>
            <a:picLocks noChangeAspect="1"/>
          </p:cNvPicPr>
          <p:nvPr/>
        </p:nvPicPr>
        <p:blipFill rotWithShape="1">
          <a:blip r:embed="rId2">
            <a:extLst>
              <a:ext uri="{28A0092B-C50C-407E-A947-70E740481C1C}">
                <a14:useLocalDpi xmlns:a14="http://schemas.microsoft.com/office/drawing/2010/main" val="0"/>
              </a:ext>
            </a:extLst>
          </a:blip>
          <a:srcRect t="2" r="29154" b="54019"/>
          <a:stretch/>
        </p:blipFill>
        <p:spPr>
          <a:xfrm>
            <a:off x="124280" y="849901"/>
            <a:ext cx="3218995" cy="2119924"/>
          </a:xfrm>
          <a:prstGeom prst="rect">
            <a:avLst/>
          </a:prstGeom>
        </p:spPr>
      </p:pic>
      <p:pic>
        <p:nvPicPr>
          <p:cNvPr id="8" name="図 7" descr="テキスト&#10;&#10;低い精度で自動的に生成された説明">
            <a:extLst>
              <a:ext uri="{FF2B5EF4-FFF2-40B4-BE49-F238E27FC236}">
                <a16:creationId xmlns:a16="http://schemas.microsoft.com/office/drawing/2014/main" id="{200EB091-1525-FE94-A817-54F8BC62A8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638" y="3763520"/>
            <a:ext cx="6619719" cy="1845070"/>
          </a:xfrm>
          <a:prstGeom prst="rect">
            <a:avLst/>
          </a:prstGeom>
        </p:spPr>
      </p:pic>
      <p:sp>
        <p:nvSpPr>
          <p:cNvPr id="10" name="テキスト ボックス 9">
            <a:extLst>
              <a:ext uri="{FF2B5EF4-FFF2-40B4-BE49-F238E27FC236}">
                <a16:creationId xmlns:a16="http://schemas.microsoft.com/office/drawing/2014/main" id="{CBFF0A74-1468-DD69-02FB-EABE936BA933}"/>
              </a:ext>
            </a:extLst>
          </p:cNvPr>
          <p:cNvSpPr txBox="1"/>
          <p:nvPr/>
        </p:nvSpPr>
        <p:spPr>
          <a:xfrm>
            <a:off x="6648900" y="1114549"/>
            <a:ext cx="4976042" cy="707886"/>
          </a:xfrm>
          <a:prstGeom prst="rect">
            <a:avLst/>
          </a:prstGeom>
          <a:noFill/>
        </p:spPr>
        <p:txBody>
          <a:bodyPr wrap="none" rtlCol="0">
            <a:spAutoFit/>
          </a:bodyPr>
          <a:lstStyle/>
          <a:p>
            <a:r>
              <a:rPr kumimoji="1" lang="en-US" altLang="ja-JP" sz="2000">
                <a:latin typeface="Hiragino Maru Gothic ProN W4" panose="020F0400000000000000" pitchFamily="34" charset="-128"/>
                <a:ea typeface="Hiragino Maru Gothic ProN W4" panose="020F0400000000000000" pitchFamily="34" charset="-128"/>
              </a:rPr>
              <a:t>iris.data</a:t>
            </a:r>
            <a:r>
              <a:rPr kumimoji="1" lang="ja-JP" altLang="en-US" sz="2000">
                <a:latin typeface="Hiragino Maru Gothic ProN W4" panose="020F0400000000000000" pitchFamily="34" charset="-128"/>
                <a:ea typeface="Hiragino Maru Gothic ProN W4" panose="020F0400000000000000" pitchFamily="34" charset="-128"/>
              </a:rPr>
              <a:t>が</a:t>
            </a:r>
            <a:r>
              <a:rPr lang="en-US" altLang="ja-JP" sz="2000">
                <a:latin typeface="Hiragino Maru Gothic ProN W4" panose="020F0400000000000000" pitchFamily="34" charset="-128"/>
                <a:ea typeface="Hiragino Maru Gothic ProN W4" panose="020F0400000000000000" pitchFamily="34" charset="-128"/>
              </a:rPr>
              <a:t>150</a:t>
            </a:r>
            <a:r>
              <a:rPr lang="ja-JP" altLang="en-US" sz="2000">
                <a:latin typeface="Hiragino Maru Gothic ProN W4" panose="020F0400000000000000" pitchFamily="34" charset="-128"/>
                <a:ea typeface="Hiragino Maru Gothic ProN W4" panose="020F0400000000000000" pitchFamily="34" charset="-128"/>
              </a:rPr>
              <a:t>個のアヤメの特徴量</a:t>
            </a:r>
            <a:endParaRPr lang="en-US" altLang="ja-JP" sz="2000">
              <a:latin typeface="Hiragino Maru Gothic ProN W4" panose="020F0400000000000000" pitchFamily="34" charset="-128"/>
              <a:ea typeface="Hiragino Maru Gothic ProN W4" panose="020F0400000000000000" pitchFamily="34" charset="-128"/>
            </a:endParaRPr>
          </a:p>
          <a:p>
            <a:r>
              <a:rPr kumimoji="1" lang="en-US" altLang="ja-JP" sz="2000">
                <a:latin typeface="Hiragino Maru Gothic ProN W4" panose="020F0400000000000000" pitchFamily="34" charset="-128"/>
                <a:ea typeface="Hiragino Maru Gothic ProN W4" panose="020F0400000000000000" pitchFamily="34" charset="-128"/>
              </a:rPr>
              <a:t>iris.target</a:t>
            </a:r>
            <a:r>
              <a:rPr kumimoji="1" lang="ja-JP" altLang="en-US" sz="2000">
                <a:latin typeface="Hiragino Maru Gothic ProN W4" panose="020F0400000000000000" pitchFamily="34" charset="-128"/>
                <a:ea typeface="Hiragino Maru Gothic ProN W4" panose="020F0400000000000000" pitchFamily="34" charset="-128"/>
              </a:rPr>
              <a:t>が</a:t>
            </a:r>
            <a:r>
              <a:rPr kumimoji="1" lang="en-US" altLang="ja-JP" sz="2000">
                <a:latin typeface="Hiragino Maru Gothic ProN W4" panose="020F0400000000000000" pitchFamily="34" charset="-128"/>
                <a:ea typeface="Hiragino Maru Gothic ProN W4" panose="020F0400000000000000" pitchFamily="34" charset="-128"/>
              </a:rPr>
              <a:t>150</a:t>
            </a:r>
            <a:r>
              <a:rPr kumimoji="1" lang="ja-JP" altLang="en-US" sz="2000">
                <a:latin typeface="Hiragino Maru Gothic ProN W4" panose="020F0400000000000000" pitchFamily="34" charset="-128"/>
                <a:ea typeface="Hiragino Maru Gothic ProN W4" panose="020F0400000000000000" pitchFamily="34" charset="-128"/>
              </a:rPr>
              <a:t>個のアヤメの正解ラベル</a:t>
            </a:r>
          </a:p>
        </p:txBody>
      </p:sp>
      <p:sp>
        <p:nvSpPr>
          <p:cNvPr id="11" name="テキスト ボックス 10">
            <a:extLst>
              <a:ext uri="{FF2B5EF4-FFF2-40B4-BE49-F238E27FC236}">
                <a16:creationId xmlns:a16="http://schemas.microsoft.com/office/drawing/2014/main" id="{D054E1EB-F7DB-DFD4-888F-A247754D2E25}"/>
              </a:ext>
            </a:extLst>
          </p:cNvPr>
          <p:cNvSpPr txBox="1"/>
          <p:nvPr/>
        </p:nvSpPr>
        <p:spPr>
          <a:xfrm>
            <a:off x="3669498" y="1351906"/>
            <a:ext cx="2020105" cy="1815882"/>
          </a:xfrm>
          <a:prstGeom prst="rect">
            <a:avLst/>
          </a:prstGeom>
          <a:noFill/>
          <a:ln>
            <a:solidFill>
              <a:schemeClr val="tx1"/>
            </a:solidFill>
            <a:prstDash val="sysDash"/>
          </a:ln>
        </p:spPr>
        <p:txBody>
          <a:bodyPr wrap="none" rtlCol="0">
            <a:spAutoFit/>
          </a:bodyPr>
          <a:lstStyle/>
          <a:p>
            <a:r>
              <a:rPr kumimoji="1" lang="ja-JP" altLang="en-US" sz="1600">
                <a:latin typeface="Hiragino Maru Gothic ProN W4" panose="020F0400000000000000" pitchFamily="34" charset="-128"/>
                <a:ea typeface="Hiragino Maru Gothic ProN W4" panose="020F0400000000000000" pitchFamily="34" charset="-128"/>
              </a:rPr>
              <a:t>←</a:t>
            </a:r>
            <a:r>
              <a:rPr kumimoji="1" lang="en-US" altLang="ja-JP" sz="1600">
                <a:latin typeface="Hiragino Maru Gothic ProN W4" panose="020F0400000000000000" pitchFamily="34" charset="-128"/>
                <a:ea typeface="Hiragino Maru Gothic ProN W4" panose="020F0400000000000000" pitchFamily="34" charset="-128"/>
              </a:rPr>
              <a:t>1</a:t>
            </a:r>
            <a:r>
              <a:rPr kumimoji="1" lang="ja-JP" altLang="en-US" sz="1600">
                <a:latin typeface="Hiragino Maru Gothic ProN W4" panose="020F0400000000000000" pitchFamily="34" charset="-128"/>
                <a:ea typeface="Hiragino Maru Gothic ProN W4" panose="020F0400000000000000" pitchFamily="34" charset="-128"/>
              </a:rPr>
              <a:t>個目のアヤメ</a:t>
            </a:r>
            <a:endParaRPr kumimoji="1" lang="en-US" altLang="ja-JP" sz="1600">
              <a:latin typeface="Hiragino Maru Gothic ProN W4" panose="020F0400000000000000" pitchFamily="34" charset="-128"/>
              <a:ea typeface="Hiragino Maru Gothic ProN W4" panose="020F0400000000000000" pitchFamily="34" charset="-128"/>
            </a:endParaRPr>
          </a:p>
          <a:p>
            <a:r>
              <a:rPr lang="ja-JP" altLang="en-US" sz="1600">
                <a:latin typeface="Hiragino Maru Gothic ProN W4" panose="020F0400000000000000" pitchFamily="34" charset="-128"/>
                <a:ea typeface="Hiragino Maru Gothic ProN W4" panose="020F0400000000000000" pitchFamily="34" charset="-128"/>
              </a:rPr>
              <a:t>←</a:t>
            </a:r>
            <a:r>
              <a:rPr lang="en-US" altLang="ja-JP" sz="1600">
                <a:latin typeface="Hiragino Maru Gothic ProN W4" panose="020F0400000000000000" pitchFamily="34" charset="-128"/>
                <a:ea typeface="Hiragino Maru Gothic ProN W4" panose="020F0400000000000000" pitchFamily="34" charset="-128"/>
              </a:rPr>
              <a:t>2</a:t>
            </a:r>
            <a:r>
              <a:rPr lang="ja-JP" altLang="en-US" sz="1600">
                <a:latin typeface="Hiragino Maru Gothic ProN W4" panose="020F0400000000000000" pitchFamily="34" charset="-128"/>
                <a:ea typeface="Hiragino Maru Gothic ProN W4" panose="020F0400000000000000" pitchFamily="34" charset="-128"/>
              </a:rPr>
              <a:t>個目のアヤメ</a:t>
            </a:r>
            <a:endParaRPr lang="en-US" altLang="ja-JP" sz="1600">
              <a:latin typeface="Hiragino Maru Gothic ProN W4" panose="020F0400000000000000" pitchFamily="34" charset="-128"/>
              <a:ea typeface="Hiragino Maru Gothic ProN W4" panose="020F0400000000000000" pitchFamily="34" charset="-128"/>
            </a:endParaRPr>
          </a:p>
          <a:p>
            <a:r>
              <a:rPr kumimoji="1" lang="ja-JP" altLang="en-US" sz="1600">
                <a:latin typeface="Hiragino Maru Gothic ProN W4" panose="020F0400000000000000" pitchFamily="34" charset="-128"/>
                <a:ea typeface="Hiragino Maru Gothic ProN W4" panose="020F0400000000000000" pitchFamily="34" charset="-128"/>
              </a:rPr>
              <a:t>←</a:t>
            </a:r>
            <a:r>
              <a:rPr kumimoji="1" lang="en-US" altLang="ja-JP" sz="1600">
                <a:latin typeface="Hiragino Maru Gothic ProN W4" panose="020F0400000000000000" pitchFamily="34" charset="-128"/>
                <a:ea typeface="Hiragino Maru Gothic ProN W4" panose="020F0400000000000000" pitchFamily="34" charset="-128"/>
              </a:rPr>
              <a:t>3</a:t>
            </a:r>
            <a:r>
              <a:rPr kumimoji="1" lang="ja-JP" altLang="en-US" sz="1600">
                <a:latin typeface="Hiragino Maru Gothic ProN W4" panose="020F0400000000000000" pitchFamily="34" charset="-128"/>
                <a:ea typeface="Hiragino Maru Gothic ProN W4" panose="020F0400000000000000" pitchFamily="34" charset="-128"/>
              </a:rPr>
              <a:t>個目のアヤメ</a:t>
            </a:r>
            <a:endParaRPr kumimoji="1" lang="en-US" altLang="ja-JP" sz="1600">
              <a:latin typeface="Hiragino Maru Gothic ProN W4" panose="020F0400000000000000" pitchFamily="34" charset="-128"/>
              <a:ea typeface="Hiragino Maru Gothic ProN W4" panose="020F0400000000000000" pitchFamily="34" charset="-128"/>
            </a:endParaRPr>
          </a:p>
          <a:p>
            <a:r>
              <a:rPr lang="en-US" altLang="ja-JP" sz="1600">
                <a:latin typeface="Hiragino Maru Gothic ProN W4" panose="020F0400000000000000" pitchFamily="34" charset="-128"/>
                <a:ea typeface="Hiragino Maru Gothic ProN W4" panose="020F0400000000000000" pitchFamily="34" charset="-128"/>
              </a:rPr>
              <a:t>...</a:t>
            </a:r>
          </a:p>
          <a:p>
            <a:r>
              <a:rPr kumimoji="1" lang="en-US" altLang="ja-JP" sz="1600">
                <a:latin typeface="Hiragino Maru Gothic ProN W4" panose="020F0400000000000000" pitchFamily="34" charset="-128"/>
                <a:ea typeface="Hiragino Maru Gothic ProN W4" panose="020F0400000000000000" pitchFamily="34" charset="-128"/>
              </a:rPr>
              <a:t>...</a:t>
            </a:r>
          </a:p>
          <a:p>
            <a:r>
              <a:rPr lang="en-US" altLang="ja-JP" sz="1600">
                <a:latin typeface="Hiragino Maru Gothic ProN W4" panose="020F0400000000000000" pitchFamily="34" charset="-128"/>
                <a:ea typeface="Hiragino Maru Gothic ProN W4" panose="020F0400000000000000" pitchFamily="34" charset="-128"/>
              </a:rPr>
              <a:t>...</a:t>
            </a:r>
            <a:endParaRPr kumimoji="1" lang="en-US" altLang="ja-JP" sz="1600">
              <a:latin typeface="Hiragino Maru Gothic ProN W4" panose="020F0400000000000000" pitchFamily="34" charset="-128"/>
              <a:ea typeface="Hiragino Maru Gothic ProN W4" panose="020F0400000000000000" pitchFamily="34" charset="-128"/>
            </a:endParaRPr>
          </a:p>
          <a:p>
            <a:r>
              <a:rPr lang="ja-JP" altLang="en-US" sz="1600">
                <a:latin typeface="Hiragino Maru Gothic ProN W4" panose="020F0400000000000000" pitchFamily="34" charset="-128"/>
                <a:ea typeface="Hiragino Maru Gothic ProN W4" panose="020F0400000000000000" pitchFamily="34" charset="-128"/>
              </a:rPr>
              <a:t>←</a:t>
            </a:r>
            <a:r>
              <a:rPr lang="en-US" altLang="ja-JP" sz="1600">
                <a:latin typeface="Hiragino Maru Gothic ProN W4" panose="020F0400000000000000" pitchFamily="34" charset="-128"/>
                <a:ea typeface="Hiragino Maru Gothic ProN W4" panose="020F0400000000000000" pitchFamily="34" charset="-128"/>
              </a:rPr>
              <a:t>150</a:t>
            </a:r>
            <a:r>
              <a:rPr lang="ja-JP" altLang="en-US" sz="1600">
                <a:latin typeface="Hiragino Maru Gothic ProN W4" panose="020F0400000000000000" pitchFamily="34" charset="-128"/>
                <a:ea typeface="Hiragino Maru Gothic ProN W4" panose="020F0400000000000000" pitchFamily="34" charset="-128"/>
              </a:rPr>
              <a:t>個目のアヤメ</a:t>
            </a:r>
            <a:endParaRPr kumimoji="1" lang="en-US" altLang="ja-JP" sz="1600">
              <a:latin typeface="Hiragino Maru Gothic ProN W4" panose="020F0400000000000000" pitchFamily="34" charset="-128"/>
              <a:ea typeface="Hiragino Maru Gothic ProN W4" panose="020F0400000000000000" pitchFamily="34" charset="-128"/>
            </a:endParaRPr>
          </a:p>
        </p:txBody>
      </p:sp>
      <p:sp>
        <p:nvSpPr>
          <p:cNvPr id="12" name="テキスト ボックス 11">
            <a:extLst>
              <a:ext uri="{FF2B5EF4-FFF2-40B4-BE49-F238E27FC236}">
                <a16:creationId xmlns:a16="http://schemas.microsoft.com/office/drawing/2014/main" id="{7A38EB86-18D7-57C3-2839-838F7DB55CD0}"/>
              </a:ext>
            </a:extLst>
          </p:cNvPr>
          <p:cNvSpPr txBox="1"/>
          <p:nvPr/>
        </p:nvSpPr>
        <p:spPr>
          <a:xfrm>
            <a:off x="737831" y="3135842"/>
            <a:ext cx="669306" cy="461665"/>
          </a:xfrm>
          <a:prstGeom prst="rect">
            <a:avLst/>
          </a:prstGeom>
          <a:solidFill>
            <a:srgbClr val="FFF2CC"/>
          </a:solidFill>
          <a:ln>
            <a:solidFill>
              <a:schemeClr val="tx1"/>
            </a:solidFill>
            <a:prstDash val="sysDash"/>
          </a:ln>
        </p:spPr>
        <p:txBody>
          <a:bodyPr wrap="square" rtlCol="0">
            <a:spAutoFit/>
          </a:bodyPr>
          <a:lstStyle/>
          <a:p>
            <a:r>
              <a:rPr lang="ja-JP" altLang="en-US" sz="1200">
                <a:latin typeface="Hiragino Maru Gothic ProN W4" panose="020F0400000000000000" pitchFamily="34" charset="-128"/>
                <a:ea typeface="Hiragino Maru Gothic ProN W4" panose="020F0400000000000000" pitchFamily="34" charset="-128"/>
              </a:rPr>
              <a:t>萼片の長さ</a:t>
            </a:r>
            <a:endParaRPr kumimoji="1" lang="en-US" altLang="ja-JP" sz="1200">
              <a:latin typeface="Hiragino Maru Gothic ProN W4" panose="020F0400000000000000" pitchFamily="34" charset="-128"/>
              <a:ea typeface="Hiragino Maru Gothic ProN W4" panose="020F0400000000000000" pitchFamily="34" charset="-128"/>
            </a:endParaRPr>
          </a:p>
        </p:txBody>
      </p:sp>
      <p:sp>
        <p:nvSpPr>
          <p:cNvPr id="13" name="テキスト ボックス 12">
            <a:extLst>
              <a:ext uri="{FF2B5EF4-FFF2-40B4-BE49-F238E27FC236}">
                <a16:creationId xmlns:a16="http://schemas.microsoft.com/office/drawing/2014/main" id="{B675651D-FB93-7883-3E81-9FAE3640BAB1}"/>
              </a:ext>
            </a:extLst>
          </p:cNvPr>
          <p:cNvSpPr txBox="1"/>
          <p:nvPr/>
        </p:nvSpPr>
        <p:spPr>
          <a:xfrm>
            <a:off x="1430868" y="3135841"/>
            <a:ext cx="509421" cy="461665"/>
          </a:xfrm>
          <a:prstGeom prst="rect">
            <a:avLst/>
          </a:prstGeom>
          <a:solidFill>
            <a:schemeClr val="accent1">
              <a:lumMod val="20000"/>
              <a:lumOff val="80000"/>
            </a:schemeClr>
          </a:solidFill>
          <a:ln>
            <a:solidFill>
              <a:schemeClr val="tx1"/>
            </a:solidFill>
            <a:prstDash val="sysDash"/>
          </a:ln>
        </p:spPr>
        <p:txBody>
          <a:bodyPr wrap="square" rtlCol="0">
            <a:spAutoFit/>
          </a:bodyPr>
          <a:lstStyle/>
          <a:p>
            <a:r>
              <a:rPr lang="ja-JP" altLang="en-US" sz="1200">
                <a:latin typeface="Hiragino Maru Gothic ProN W4" panose="020F0400000000000000" pitchFamily="34" charset="-128"/>
                <a:ea typeface="Hiragino Maru Gothic ProN W4" panose="020F0400000000000000" pitchFamily="34" charset="-128"/>
              </a:rPr>
              <a:t>萼片の幅</a:t>
            </a:r>
            <a:endParaRPr kumimoji="1" lang="en-US" altLang="ja-JP" sz="1200">
              <a:latin typeface="Hiragino Maru Gothic ProN W4" panose="020F0400000000000000" pitchFamily="34" charset="-128"/>
              <a:ea typeface="Hiragino Maru Gothic ProN W4" panose="020F0400000000000000" pitchFamily="34" charset="-128"/>
            </a:endParaRPr>
          </a:p>
        </p:txBody>
      </p:sp>
      <p:sp>
        <p:nvSpPr>
          <p:cNvPr id="14" name="テキスト ボックス 13">
            <a:extLst>
              <a:ext uri="{FF2B5EF4-FFF2-40B4-BE49-F238E27FC236}">
                <a16:creationId xmlns:a16="http://schemas.microsoft.com/office/drawing/2014/main" id="{DAE1A134-627A-E77E-6906-D3630A16C3E8}"/>
              </a:ext>
            </a:extLst>
          </p:cNvPr>
          <p:cNvSpPr txBox="1"/>
          <p:nvPr/>
        </p:nvSpPr>
        <p:spPr>
          <a:xfrm>
            <a:off x="1964020" y="3135840"/>
            <a:ext cx="669306" cy="461665"/>
          </a:xfrm>
          <a:prstGeom prst="rect">
            <a:avLst/>
          </a:prstGeom>
          <a:solidFill>
            <a:schemeClr val="accent6">
              <a:lumMod val="20000"/>
              <a:lumOff val="80000"/>
            </a:schemeClr>
          </a:solidFill>
          <a:ln>
            <a:solidFill>
              <a:schemeClr val="tx1"/>
            </a:solidFill>
            <a:prstDash val="sysDash"/>
          </a:ln>
        </p:spPr>
        <p:txBody>
          <a:bodyPr wrap="square" rtlCol="0">
            <a:spAutoFit/>
          </a:bodyPr>
          <a:lstStyle/>
          <a:p>
            <a:r>
              <a:rPr lang="ja-JP" altLang="en-US" sz="1200">
                <a:latin typeface="Hiragino Maru Gothic ProN W4" panose="020F0400000000000000" pitchFamily="34" charset="-128"/>
                <a:ea typeface="Hiragino Maru Gothic ProN W4" panose="020F0400000000000000" pitchFamily="34" charset="-128"/>
              </a:rPr>
              <a:t>花びらの長さ</a:t>
            </a:r>
            <a:endParaRPr kumimoji="1" lang="en-US" altLang="ja-JP" sz="1200">
              <a:latin typeface="Hiragino Maru Gothic ProN W4" panose="020F0400000000000000" pitchFamily="34" charset="-128"/>
              <a:ea typeface="Hiragino Maru Gothic ProN W4" panose="020F0400000000000000" pitchFamily="34" charset="-128"/>
            </a:endParaRPr>
          </a:p>
        </p:txBody>
      </p:sp>
      <p:sp>
        <p:nvSpPr>
          <p:cNvPr id="15" name="テキスト ボックス 14">
            <a:extLst>
              <a:ext uri="{FF2B5EF4-FFF2-40B4-BE49-F238E27FC236}">
                <a16:creationId xmlns:a16="http://schemas.microsoft.com/office/drawing/2014/main" id="{037A1C0D-03C6-84D7-136F-AEFE201D1FBC}"/>
              </a:ext>
            </a:extLst>
          </p:cNvPr>
          <p:cNvSpPr txBox="1"/>
          <p:nvPr/>
        </p:nvSpPr>
        <p:spPr>
          <a:xfrm>
            <a:off x="2654383" y="3136987"/>
            <a:ext cx="669307" cy="461665"/>
          </a:xfrm>
          <a:prstGeom prst="rect">
            <a:avLst/>
          </a:prstGeom>
          <a:solidFill>
            <a:schemeClr val="accent2">
              <a:lumMod val="20000"/>
              <a:lumOff val="80000"/>
            </a:schemeClr>
          </a:solidFill>
          <a:ln>
            <a:solidFill>
              <a:schemeClr val="tx1"/>
            </a:solidFill>
            <a:prstDash val="sysDash"/>
          </a:ln>
        </p:spPr>
        <p:txBody>
          <a:bodyPr wrap="square" rtlCol="0">
            <a:spAutoFit/>
          </a:bodyPr>
          <a:lstStyle/>
          <a:p>
            <a:r>
              <a:rPr lang="ja-JP" altLang="en-US" sz="1200">
                <a:latin typeface="Hiragino Maru Gothic ProN W4" panose="020F0400000000000000" pitchFamily="34" charset="-128"/>
                <a:ea typeface="Hiragino Maru Gothic ProN W4" panose="020F0400000000000000" pitchFamily="34" charset="-128"/>
              </a:rPr>
              <a:t>花びらの幅</a:t>
            </a:r>
            <a:endParaRPr kumimoji="1" lang="en-US" altLang="ja-JP" sz="1200">
              <a:latin typeface="Hiragino Maru Gothic ProN W4" panose="020F0400000000000000" pitchFamily="34" charset="-128"/>
              <a:ea typeface="Hiragino Maru Gothic ProN W4" panose="020F0400000000000000" pitchFamily="34" charset="-128"/>
            </a:endParaRPr>
          </a:p>
        </p:txBody>
      </p:sp>
      <p:pic>
        <p:nvPicPr>
          <p:cNvPr id="17" name="図 16" descr="テキスト&#10;&#10;自動的に生成された説明">
            <a:extLst>
              <a:ext uri="{FF2B5EF4-FFF2-40B4-BE49-F238E27FC236}">
                <a16:creationId xmlns:a16="http://schemas.microsoft.com/office/drawing/2014/main" id="{BCA381B8-1616-DDD4-CFE2-2EB1B20DF5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638" y="5641094"/>
            <a:ext cx="2327640" cy="1216906"/>
          </a:xfrm>
          <a:prstGeom prst="rect">
            <a:avLst/>
          </a:prstGeom>
        </p:spPr>
      </p:pic>
      <p:sp>
        <p:nvSpPr>
          <p:cNvPr id="18" name="テキスト ボックス 17">
            <a:extLst>
              <a:ext uri="{FF2B5EF4-FFF2-40B4-BE49-F238E27FC236}">
                <a16:creationId xmlns:a16="http://schemas.microsoft.com/office/drawing/2014/main" id="{9156FA81-59CF-ED6A-0268-49A192C843A4}"/>
              </a:ext>
            </a:extLst>
          </p:cNvPr>
          <p:cNvSpPr txBox="1"/>
          <p:nvPr/>
        </p:nvSpPr>
        <p:spPr>
          <a:xfrm>
            <a:off x="3481341" y="5850379"/>
            <a:ext cx="5229317" cy="707886"/>
          </a:xfrm>
          <a:prstGeom prst="rect">
            <a:avLst/>
          </a:prstGeom>
          <a:noFill/>
        </p:spPr>
        <p:txBody>
          <a:bodyPr wrap="none" rtlCol="0">
            <a:spAutoFit/>
          </a:bodyPr>
          <a:lstStyle/>
          <a:p>
            <a:r>
              <a:rPr kumimoji="1" lang="en-US" altLang="ja-JP" sz="2000">
                <a:latin typeface="Hiragino Maru Gothic ProN W4" panose="020F0400000000000000" pitchFamily="34" charset="-128"/>
                <a:ea typeface="Hiragino Maru Gothic ProN W4" panose="020F0400000000000000" pitchFamily="34" charset="-128"/>
              </a:rPr>
              <a:t>iris.data[0]</a:t>
            </a:r>
            <a:r>
              <a:rPr kumimoji="1" lang="ja-JP" altLang="en-US" sz="2000">
                <a:latin typeface="Hiragino Maru Gothic ProN W4" panose="020F0400000000000000" pitchFamily="34" charset="-128"/>
                <a:ea typeface="Hiragino Maru Gothic ProN W4" panose="020F0400000000000000" pitchFamily="34" charset="-128"/>
              </a:rPr>
              <a:t>が</a:t>
            </a:r>
            <a:r>
              <a:rPr kumimoji="1" lang="en-US" altLang="ja-JP" sz="2000">
                <a:latin typeface="Hiragino Maru Gothic ProN W4" panose="020F0400000000000000" pitchFamily="34" charset="-128"/>
                <a:ea typeface="Hiragino Maru Gothic ProN W4" panose="020F0400000000000000" pitchFamily="34" charset="-128"/>
              </a:rPr>
              <a:t>1</a:t>
            </a:r>
            <a:r>
              <a:rPr lang="ja-JP" altLang="en-US" sz="2000">
                <a:latin typeface="Hiragino Maru Gothic ProN W4" panose="020F0400000000000000" pitchFamily="34" charset="-128"/>
                <a:ea typeface="Hiragino Maru Gothic ProN W4" panose="020F0400000000000000" pitchFamily="34" charset="-128"/>
              </a:rPr>
              <a:t>個目のアヤメの特徴量</a:t>
            </a:r>
            <a:endParaRPr lang="en-US" altLang="ja-JP" sz="2000">
              <a:latin typeface="Hiragino Maru Gothic ProN W4" panose="020F0400000000000000" pitchFamily="34" charset="-128"/>
              <a:ea typeface="Hiragino Maru Gothic ProN W4" panose="020F0400000000000000" pitchFamily="34" charset="-128"/>
            </a:endParaRPr>
          </a:p>
          <a:p>
            <a:r>
              <a:rPr kumimoji="1" lang="en-US" altLang="ja-JP" sz="2000">
                <a:latin typeface="Hiragino Maru Gothic ProN W4" panose="020F0400000000000000" pitchFamily="34" charset="-128"/>
                <a:ea typeface="Hiragino Maru Gothic ProN W4" panose="020F0400000000000000" pitchFamily="34" charset="-128"/>
              </a:rPr>
              <a:t>iris.target[0]</a:t>
            </a:r>
            <a:r>
              <a:rPr kumimoji="1" lang="ja-JP" altLang="en-US" sz="2000">
                <a:latin typeface="Hiragino Maru Gothic ProN W4" panose="020F0400000000000000" pitchFamily="34" charset="-128"/>
                <a:ea typeface="Hiragino Maru Gothic ProN W4" panose="020F0400000000000000" pitchFamily="34" charset="-128"/>
              </a:rPr>
              <a:t>が</a:t>
            </a:r>
            <a:r>
              <a:rPr kumimoji="1" lang="en-US" altLang="ja-JP" sz="2000">
                <a:latin typeface="Hiragino Maru Gothic ProN W4" panose="020F0400000000000000" pitchFamily="34" charset="-128"/>
                <a:ea typeface="Hiragino Maru Gothic ProN W4" panose="020F0400000000000000" pitchFamily="34" charset="-128"/>
              </a:rPr>
              <a:t>1</a:t>
            </a:r>
            <a:r>
              <a:rPr kumimoji="1" lang="ja-JP" altLang="en-US" sz="2000">
                <a:latin typeface="Hiragino Maru Gothic ProN W4" panose="020F0400000000000000" pitchFamily="34" charset="-128"/>
                <a:ea typeface="Hiragino Maru Gothic ProN W4" panose="020F0400000000000000" pitchFamily="34" charset="-128"/>
              </a:rPr>
              <a:t>個目のアヤメの正解ラベル</a:t>
            </a:r>
          </a:p>
        </p:txBody>
      </p:sp>
      <p:sp>
        <p:nvSpPr>
          <p:cNvPr id="16" name="正方形/長方形 15">
            <a:extLst>
              <a:ext uri="{FF2B5EF4-FFF2-40B4-BE49-F238E27FC236}">
                <a16:creationId xmlns:a16="http://schemas.microsoft.com/office/drawing/2014/main" id="{6A3CF250-734A-00CA-EBE2-E4CE18E2A925}"/>
              </a:ext>
            </a:extLst>
          </p:cNvPr>
          <p:cNvSpPr/>
          <p:nvPr/>
        </p:nvSpPr>
        <p:spPr>
          <a:xfrm>
            <a:off x="985652" y="1351906"/>
            <a:ext cx="2101932" cy="27501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53407229-1BEB-F884-804D-58A20EA9F20B}"/>
              </a:ext>
            </a:extLst>
          </p:cNvPr>
          <p:cNvSpPr/>
          <p:nvPr/>
        </p:nvSpPr>
        <p:spPr>
          <a:xfrm>
            <a:off x="1033152" y="4193237"/>
            <a:ext cx="237508" cy="2837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74420289-7E70-28C4-07CF-6BDF26C75FA7}"/>
              </a:ext>
            </a:extLst>
          </p:cNvPr>
          <p:cNvSpPr txBox="1"/>
          <p:nvPr/>
        </p:nvSpPr>
        <p:spPr>
          <a:xfrm>
            <a:off x="1932418" y="849901"/>
            <a:ext cx="2566728" cy="400110"/>
          </a:xfrm>
          <a:prstGeom prst="rect">
            <a:avLst/>
          </a:prstGeom>
          <a:noFill/>
        </p:spPr>
        <p:txBody>
          <a:bodyPr wrap="none" rtlCol="0">
            <a:spAutoFit/>
          </a:bodyPr>
          <a:lstStyle/>
          <a:p>
            <a:r>
              <a:rPr lang="en-US" altLang="ja-JP" sz="2000">
                <a:latin typeface="Hiragino Maru Gothic ProN W4" panose="020F0400000000000000" pitchFamily="34" charset="-128"/>
                <a:ea typeface="Hiragino Maru Gothic ProN W4" panose="020F0400000000000000" pitchFamily="34" charset="-128"/>
              </a:rPr>
              <a:t>(150,4)</a:t>
            </a:r>
            <a:r>
              <a:rPr lang="ja-JP" altLang="en-US" sz="2000">
                <a:latin typeface="Hiragino Maru Gothic ProN W4" panose="020F0400000000000000" pitchFamily="34" charset="-128"/>
                <a:ea typeface="Hiragino Maru Gothic ProN W4" panose="020F0400000000000000" pitchFamily="34" charset="-128"/>
              </a:rPr>
              <a:t>の</a:t>
            </a:r>
            <a:r>
              <a:rPr lang="en-US" altLang="ja-JP" sz="2000">
                <a:latin typeface="Hiragino Maru Gothic ProN W4" panose="020F0400000000000000" pitchFamily="34" charset="-128"/>
                <a:ea typeface="Hiragino Maru Gothic ProN W4" panose="020F0400000000000000" pitchFamily="34" charset="-128"/>
              </a:rPr>
              <a:t>2</a:t>
            </a:r>
            <a:r>
              <a:rPr lang="ja-JP" altLang="en-US" sz="2000">
                <a:latin typeface="Hiragino Maru Gothic ProN W4" panose="020F0400000000000000" pitchFamily="34" charset="-128"/>
                <a:ea typeface="Hiragino Maru Gothic ProN W4" panose="020F0400000000000000" pitchFamily="34" charset="-128"/>
              </a:rPr>
              <a:t>次元配列</a:t>
            </a:r>
            <a:endParaRPr kumimoji="1" lang="ja-JP" altLang="en-US" sz="2000">
              <a:latin typeface="Hiragino Maru Gothic ProN W4" panose="020F0400000000000000" pitchFamily="34" charset="-128"/>
              <a:ea typeface="Hiragino Maru Gothic ProN W4" panose="020F0400000000000000" pitchFamily="34" charset="-128"/>
            </a:endParaRPr>
          </a:p>
        </p:txBody>
      </p:sp>
      <p:sp>
        <p:nvSpPr>
          <p:cNvPr id="7" name="テキスト ボックス 6">
            <a:extLst>
              <a:ext uri="{FF2B5EF4-FFF2-40B4-BE49-F238E27FC236}">
                <a16:creationId xmlns:a16="http://schemas.microsoft.com/office/drawing/2014/main" id="{1621A3F5-7CCC-711D-466A-14451700109C}"/>
              </a:ext>
            </a:extLst>
          </p:cNvPr>
          <p:cNvSpPr txBox="1"/>
          <p:nvPr/>
        </p:nvSpPr>
        <p:spPr>
          <a:xfrm>
            <a:off x="1932418" y="3763520"/>
            <a:ext cx="2400016" cy="400110"/>
          </a:xfrm>
          <a:prstGeom prst="rect">
            <a:avLst/>
          </a:prstGeom>
          <a:noFill/>
        </p:spPr>
        <p:txBody>
          <a:bodyPr wrap="none" rtlCol="0">
            <a:spAutoFit/>
          </a:bodyPr>
          <a:lstStyle/>
          <a:p>
            <a:r>
              <a:rPr lang="en-US" altLang="ja-JP" sz="2000">
                <a:latin typeface="Hiragino Maru Gothic ProN W4" panose="020F0400000000000000" pitchFamily="34" charset="-128"/>
                <a:ea typeface="Hiragino Maru Gothic ProN W4" panose="020F0400000000000000" pitchFamily="34" charset="-128"/>
              </a:rPr>
              <a:t>(150,)</a:t>
            </a:r>
            <a:r>
              <a:rPr lang="ja-JP" altLang="en-US" sz="2000">
                <a:latin typeface="Hiragino Maru Gothic ProN W4" panose="020F0400000000000000" pitchFamily="34" charset="-128"/>
                <a:ea typeface="Hiragino Maru Gothic ProN W4" panose="020F0400000000000000" pitchFamily="34" charset="-128"/>
              </a:rPr>
              <a:t>の</a:t>
            </a:r>
            <a:r>
              <a:rPr lang="en-US" altLang="ja-JP" sz="2000">
                <a:latin typeface="Hiragino Maru Gothic ProN W4" panose="020F0400000000000000" pitchFamily="34" charset="-128"/>
                <a:ea typeface="Hiragino Maru Gothic ProN W4" panose="020F0400000000000000" pitchFamily="34" charset="-128"/>
              </a:rPr>
              <a:t>1</a:t>
            </a:r>
            <a:r>
              <a:rPr lang="ja-JP" altLang="en-US" sz="2000">
                <a:latin typeface="Hiragino Maru Gothic ProN W4" panose="020F0400000000000000" pitchFamily="34" charset="-128"/>
                <a:ea typeface="Hiragino Maru Gothic ProN W4" panose="020F0400000000000000" pitchFamily="34" charset="-128"/>
              </a:rPr>
              <a:t>次元配列</a:t>
            </a:r>
            <a:endParaRPr kumimoji="1" lang="ja-JP" altLang="en-US" sz="2000">
              <a:latin typeface="Hiragino Maru Gothic ProN W4" panose="020F0400000000000000" pitchFamily="34" charset="-128"/>
              <a:ea typeface="Hiragino Maru Gothic ProN W4" panose="020F0400000000000000" pitchFamily="34" charset="-128"/>
            </a:endParaRPr>
          </a:p>
        </p:txBody>
      </p:sp>
      <p:sp>
        <p:nvSpPr>
          <p:cNvPr id="9" name="テキスト ボックス 8">
            <a:extLst>
              <a:ext uri="{FF2B5EF4-FFF2-40B4-BE49-F238E27FC236}">
                <a16:creationId xmlns:a16="http://schemas.microsoft.com/office/drawing/2014/main" id="{937CC56F-6200-F653-1D79-09A7FF649A87}"/>
              </a:ext>
            </a:extLst>
          </p:cNvPr>
          <p:cNvSpPr txBox="1"/>
          <p:nvPr/>
        </p:nvSpPr>
        <p:spPr>
          <a:xfrm>
            <a:off x="7652871" y="3931726"/>
            <a:ext cx="4060727" cy="1323439"/>
          </a:xfrm>
          <a:prstGeom prst="rect">
            <a:avLst/>
          </a:prstGeom>
          <a:noFill/>
        </p:spPr>
        <p:txBody>
          <a:bodyPr wrap="none" rtlCol="0">
            <a:spAutoFit/>
          </a:bodyPr>
          <a:lstStyle/>
          <a:p>
            <a:r>
              <a:rPr kumimoji="1" lang="en-US" altLang="ja-JP" sz="2000">
                <a:latin typeface="Hiragino Maru Gothic ProN W4" panose="020F0400000000000000" pitchFamily="34" charset="-128"/>
                <a:ea typeface="Hiragino Maru Gothic ProN W4" panose="020F0400000000000000" pitchFamily="34" charset="-128"/>
              </a:rPr>
              <a:t>iris.target</a:t>
            </a:r>
            <a:r>
              <a:rPr kumimoji="1" lang="ja-JP" altLang="en-US" sz="2000">
                <a:latin typeface="Hiragino Maru Gothic ProN W4" panose="020F0400000000000000" pitchFamily="34" charset="-128"/>
                <a:ea typeface="Hiragino Maru Gothic ProN W4" panose="020F0400000000000000" pitchFamily="34" charset="-128"/>
              </a:rPr>
              <a:t>の</a:t>
            </a:r>
            <a:endParaRPr kumimoji="1" lang="en-US" altLang="ja-JP" sz="2000">
              <a:latin typeface="Hiragino Maru Gothic ProN W4" panose="020F0400000000000000" pitchFamily="34" charset="-128"/>
              <a:ea typeface="Hiragino Maru Gothic ProN W4" panose="020F0400000000000000" pitchFamily="34" charset="-128"/>
            </a:endParaRPr>
          </a:p>
          <a:p>
            <a:r>
              <a:rPr kumimoji="1" lang="en-US" altLang="ja-JP" sz="2000">
                <a:latin typeface="Hiragino Maru Gothic ProN W4" panose="020F0400000000000000" pitchFamily="34" charset="-128"/>
                <a:ea typeface="Hiragino Maru Gothic ProN W4" panose="020F0400000000000000" pitchFamily="34" charset="-128"/>
              </a:rPr>
              <a:t>1-50</a:t>
            </a:r>
            <a:r>
              <a:rPr kumimoji="1" lang="ja-JP" altLang="en-US" sz="2000">
                <a:latin typeface="Hiragino Maru Gothic ProN W4" panose="020F0400000000000000" pitchFamily="34" charset="-128"/>
                <a:ea typeface="Hiragino Maru Gothic ProN W4" panose="020F0400000000000000" pitchFamily="34" charset="-128"/>
              </a:rPr>
              <a:t>が</a:t>
            </a:r>
            <a:r>
              <a:rPr kumimoji="1" lang="en-US" altLang="ja-JP" sz="2000">
                <a:latin typeface="Hiragino Maru Gothic ProN W4" panose="020F0400000000000000" pitchFamily="34" charset="-128"/>
                <a:ea typeface="Hiragino Maru Gothic ProN W4" panose="020F0400000000000000" pitchFamily="34" charset="-128"/>
              </a:rPr>
              <a:t>0 </a:t>
            </a:r>
            <a:r>
              <a:rPr kumimoji="1" lang="ja-JP" altLang="en-US" sz="2000">
                <a:latin typeface="Hiragino Maru Gothic ProN W4" panose="020F0400000000000000" pitchFamily="34" charset="-128"/>
                <a:ea typeface="Hiragino Maru Gothic ProN W4" panose="020F0400000000000000" pitchFamily="34" charset="-128"/>
              </a:rPr>
              <a:t>　　</a:t>
            </a:r>
            <a:r>
              <a:rPr kumimoji="1" lang="en-US" altLang="ja-JP" sz="2000">
                <a:latin typeface="Hiragino Maru Gothic ProN W4" panose="020F0400000000000000" pitchFamily="34" charset="-128"/>
                <a:ea typeface="Hiragino Maru Gothic ProN W4" panose="020F0400000000000000" pitchFamily="34" charset="-128"/>
              </a:rPr>
              <a:t>(=</a:t>
            </a:r>
            <a:r>
              <a:rPr kumimoji="1" lang="ja-JP" altLang="en-US" sz="2000">
                <a:latin typeface="Hiragino Maru Gothic ProN W4" panose="020F0400000000000000" pitchFamily="34" charset="-128"/>
                <a:ea typeface="Hiragino Maru Gothic ProN W4" panose="020F0400000000000000" pitchFamily="34" charset="-128"/>
              </a:rPr>
              <a:t>ヒオウギアヤメ</a:t>
            </a:r>
            <a:r>
              <a:rPr kumimoji="1" lang="en-US" altLang="ja-JP" sz="2000">
                <a:latin typeface="Hiragino Maru Gothic ProN W4" panose="020F0400000000000000" pitchFamily="34" charset="-128"/>
                <a:ea typeface="Hiragino Maru Gothic ProN W4" panose="020F0400000000000000" pitchFamily="34" charset="-128"/>
              </a:rPr>
              <a:t>)</a:t>
            </a:r>
          </a:p>
          <a:p>
            <a:r>
              <a:rPr lang="en-US" altLang="ja-JP" sz="2000">
                <a:latin typeface="Hiragino Maru Gothic ProN W4" panose="020F0400000000000000" pitchFamily="34" charset="-128"/>
                <a:ea typeface="Hiragino Maru Gothic ProN W4" panose="020F0400000000000000" pitchFamily="34" charset="-128"/>
              </a:rPr>
              <a:t>51-100</a:t>
            </a:r>
            <a:r>
              <a:rPr lang="ja-JP" altLang="en-US" sz="2000">
                <a:latin typeface="Hiragino Maru Gothic ProN W4" panose="020F0400000000000000" pitchFamily="34" charset="-128"/>
                <a:ea typeface="Hiragino Maru Gothic ProN W4" panose="020F0400000000000000" pitchFamily="34" charset="-128"/>
              </a:rPr>
              <a:t>が</a:t>
            </a:r>
            <a:r>
              <a:rPr lang="en-US" altLang="ja-JP" sz="2000">
                <a:latin typeface="Hiragino Maru Gothic ProN W4" panose="020F0400000000000000" pitchFamily="34" charset="-128"/>
                <a:ea typeface="Hiragino Maru Gothic ProN W4" panose="020F0400000000000000" pitchFamily="34" charset="-128"/>
              </a:rPr>
              <a:t>1</a:t>
            </a:r>
            <a:r>
              <a:rPr lang="ja-JP" altLang="en-US" sz="2000">
                <a:latin typeface="Hiragino Maru Gothic ProN W4" panose="020F0400000000000000" pitchFamily="34" charset="-128"/>
                <a:ea typeface="Hiragino Maru Gothic ProN W4" panose="020F0400000000000000" pitchFamily="34" charset="-128"/>
              </a:rPr>
              <a:t>　</a:t>
            </a:r>
            <a:r>
              <a:rPr lang="en-US" altLang="ja-JP" sz="2000">
                <a:latin typeface="Hiragino Maru Gothic ProN W4" panose="020F0400000000000000" pitchFamily="34" charset="-128"/>
                <a:ea typeface="Hiragino Maru Gothic ProN W4" panose="020F0400000000000000" pitchFamily="34" charset="-128"/>
              </a:rPr>
              <a:t>(=</a:t>
            </a:r>
            <a:r>
              <a:rPr lang="ja-JP" altLang="en-US" sz="2000">
                <a:latin typeface="Hiragino Maru Gothic ProN W4" panose="020F0400000000000000" pitchFamily="34" charset="-128"/>
                <a:ea typeface="Hiragino Maru Gothic ProN W4" panose="020F0400000000000000" pitchFamily="34" charset="-128"/>
              </a:rPr>
              <a:t>ブルーフラッグ</a:t>
            </a:r>
            <a:r>
              <a:rPr lang="en-US" altLang="ja-JP" sz="2000">
                <a:latin typeface="Hiragino Maru Gothic ProN W4" panose="020F0400000000000000" pitchFamily="34" charset="-128"/>
                <a:ea typeface="Hiragino Maru Gothic ProN W4" panose="020F0400000000000000" pitchFamily="34" charset="-128"/>
              </a:rPr>
              <a:t>)</a:t>
            </a:r>
          </a:p>
          <a:p>
            <a:r>
              <a:rPr kumimoji="1" lang="en-US" altLang="ja-JP" sz="2000">
                <a:latin typeface="Hiragino Maru Gothic ProN W4" panose="020F0400000000000000" pitchFamily="34" charset="-128"/>
                <a:ea typeface="Hiragino Maru Gothic ProN W4" panose="020F0400000000000000" pitchFamily="34" charset="-128"/>
              </a:rPr>
              <a:t>101-151</a:t>
            </a:r>
            <a:r>
              <a:rPr kumimoji="1" lang="ja-JP" altLang="en-US" sz="2000">
                <a:latin typeface="Hiragino Maru Gothic ProN W4" panose="020F0400000000000000" pitchFamily="34" charset="-128"/>
                <a:ea typeface="Hiragino Maru Gothic ProN W4" panose="020F0400000000000000" pitchFamily="34" charset="-128"/>
              </a:rPr>
              <a:t>が</a:t>
            </a:r>
            <a:r>
              <a:rPr kumimoji="1" lang="en-US" altLang="ja-JP" sz="2000">
                <a:latin typeface="Hiragino Maru Gothic ProN W4" panose="020F0400000000000000" pitchFamily="34" charset="-128"/>
                <a:ea typeface="Hiragino Maru Gothic ProN W4" panose="020F0400000000000000" pitchFamily="34" charset="-128"/>
              </a:rPr>
              <a:t>2 (=</a:t>
            </a:r>
            <a:r>
              <a:rPr kumimoji="1" lang="ja-JP" altLang="en-US" sz="2000">
                <a:latin typeface="Hiragino Maru Gothic ProN W4" panose="020F0400000000000000" pitchFamily="34" charset="-128"/>
                <a:ea typeface="Hiragino Maru Gothic ProN W4" panose="020F0400000000000000" pitchFamily="34" charset="-128"/>
              </a:rPr>
              <a:t>バージニカ</a:t>
            </a:r>
            <a:r>
              <a:rPr kumimoji="1" lang="en-US" altLang="ja-JP" sz="2000">
                <a:latin typeface="Hiragino Maru Gothic ProN W4" panose="020F0400000000000000" pitchFamily="34" charset="-128"/>
                <a:ea typeface="Hiragino Maru Gothic ProN W4" panose="020F0400000000000000" pitchFamily="34" charset="-128"/>
              </a:rPr>
              <a:t>) </a:t>
            </a:r>
            <a:endParaRPr kumimoji="1" lang="ja-JP" altLang="en-US" sz="200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150921468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主成分分析は、教師なしの機械学習で、多次元の特徴量の「データの相関関係」を…"/>
          <p:cNvSpPr txBox="1"/>
          <p:nvPr/>
        </p:nvSpPr>
        <p:spPr>
          <a:xfrm>
            <a:off x="1007385" y="856722"/>
            <a:ext cx="9778318" cy="682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4100">
                <a:latin typeface="+mn-lt"/>
                <a:ea typeface="+mn-ea"/>
                <a:cs typeface="+mn-cs"/>
                <a:sym typeface="ヒラギノ角ゴ ProN W3"/>
              </a:defRPr>
            </a:pPr>
            <a:r>
              <a:rPr sz="2050" dirty="0" err="1">
                <a:latin typeface="Hiragino Maru Gothic ProN W4" panose="020F0400000000000000" pitchFamily="34" charset="-128"/>
                <a:ea typeface="Hiragino Maru Gothic ProN W4" panose="020F0400000000000000" pitchFamily="34" charset="-128"/>
              </a:rPr>
              <a:t>主成分分析は、教師なしの機械学習で、多次元の特徴量の「データの相関関係」を</a:t>
            </a:r>
            <a:endParaRPr sz="2050" dirty="0">
              <a:latin typeface="Hiragino Maru Gothic ProN W4" panose="020F0400000000000000" pitchFamily="34" charset="-128"/>
              <a:ea typeface="Hiragino Maru Gothic ProN W4" panose="020F0400000000000000" pitchFamily="34" charset="-128"/>
            </a:endParaRPr>
          </a:p>
          <a:p>
            <a:pPr algn="l">
              <a:defRPr sz="4100">
                <a:latin typeface="+mn-lt"/>
                <a:ea typeface="+mn-ea"/>
                <a:cs typeface="+mn-cs"/>
                <a:sym typeface="ヒラギノ角ゴ ProN W3"/>
              </a:defRPr>
            </a:pPr>
            <a:r>
              <a:rPr sz="2050" dirty="0" err="1">
                <a:latin typeface="Hiragino Maru Gothic ProN W4" panose="020F0400000000000000" pitchFamily="34" charset="-128"/>
                <a:ea typeface="Hiragino Maru Gothic ProN W4" panose="020F0400000000000000" pitchFamily="34" charset="-128"/>
              </a:rPr>
              <a:t>失わないでデータの特徴を圧縮することが出来る</a:t>
            </a:r>
            <a:r>
              <a:rPr sz="2050" dirty="0">
                <a:latin typeface="Hiragino Maru Gothic ProN W4" panose="020F0400000000000000" pitchFamily="34" charset="-128"/>
                <a:ea typeface="Hiragino Maru Gothic ProN W4" panose="020F0400000000000000" pitchFamily="34" charset="-128"/>
              </a:rPr>
              <a:t>。</a:t>
            </a:r>
          </a:p>
        </p:txBody>
      </p:sp>
      <p:pic>
        <p:nvPicPr>
          <p:cNvPr id="799" name="スクリーンショット 2021-02-17 16.18.43.png" descr="スクリーンショット 2021-02-17 16.18.43.png"/>
          <p:cNvPicPr>
            <a:picLocks noChangeAspect="1"/>
          </p:cNvPicPr>
          <p:nvPr/>
        </p:nvPicPr>
        <p:blipFill>
          <a:blip r:embed="rId2"/>
          <a:srcRect r="21779"/>
          <a:stretch>
            <a:fillRect/>
          </a:stretch>
        </p:blipFill>
        <p:spPr>
          <a:xfrm>
            <a:off x="193632" y="2315620"/>
            <a:ext cx="3724728" cy="3736360"/>
          </a:xfrm>
          <a:prstGeom prst="rect">
            <a:avLst/>
          </a:prstGeom>
          <a:ln w="25400">
            <a:solidFill>
              <a:srgbClr val="000000"/>
            </a:solidFill>
            <a:miter lim="400000"/>
          </a:ln>
        </p:spPr>
      </p:pic>
      <p:sp>
        <p:nvSpPr>
          <p:cNvPr id="800" name="矢印"/>
          <p:cNvSpPr/>
          <p:nvPr/>
        </p:nvSpPr>
        <p:spPr>
          <a:xfrm>
            <a:off x="5207708" y="3766662"/>
            <a:ext cx="635001" cy="635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pic>
        <p:nvPicPr>
          <p:cNvPr id="801" name="スクリーンショット 2021-02-17 16.18.43.png" descr="スクリーンショット 2021-02-17 16.18.43.png"/>
          <p:cNvPicPr>
            <a:picLocks noChangeAspect="1"/>
          </p:cNvPicPr>
          <p:nvPr/>
        </p:nvPicPr>
        <p:blipFill>
          <a:blip r:embed="rId2">
            <a:alphaModFix amt="36850"/>
          </a:blip>
          <a:srcRect l="78051" r="2549"/>
          <a:stretch>
            <a:fillRect/>
          </a:stretch>
        </p:blipFill>
        <p:spPr>
          <a:xfrm>
            <a:off x="3910292" y="2315620"/>
            <a:ext cx="923770" cy="3736360"/>
          </a:xfrm>
          <a:prstGeom prst="rect">
            <a:avLst/>
          </a:prstGeom>
          <a:ln w="25400">
            <a:solidFill>
              <a:srgbClr val="000000"/>
            </a:solidFill>
            <a:miter lim="400000"/>
          </a:ln>
        </p:spPr>
      </p:pic>
      <p:sp>
        <p:nvSpPr>
          <p:cNvPr id="802" name="4つの特徴量を"/>
          <p:cNvSpPr txBox="1"/>
          <p:nvPr/>
        </p:nvSpPr>
        <p:spPr>
          <a:xfrm>
            <a:off x="1630825" y="6240011"/>
            <a:ext cx="1800173"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a:latin typeface="Hiragino Maru Gothic ProN W4" panose="020F0400000000000000" pitchFamily="34" charset="-128"/>
                <a:ea typeface="Hiragino Maru Gothic ProN W4" panose="020F0400000000000000" pitchFamily="34" charset="-128"/>
              </a:rPr>
              <a:t>4つの特徴量を</a:t>
            </a:r>
          </a:p>
        </p:txBody>
      </p:sp>
      <p:pic>
        <p:nvPicPr>
          <p:cNvPr id="803" name="スクリーンショット 2021-02-17 16.18.43.png" descr="スクリーンショット 2021-02-17 16.18.43.png"/>
          <p:cNvPicPr>
            <a:picLocks noChangeAspect="1"/>
          </p:cNvPicPr>
          <p:nvPr/>
        </p:nvPicPr>
        <p:blipFill>
          <a:blip r:embed="rId2"/>
          <a:srcRect r="55863"/>
          <a:stretch>
            <a:fillRect/>
          </a:stretch>
        </p:blipFill>
        <p:spPr>
          <a:xfrm>
            <a:off x="6093408" y="2315620"/>
            <a:ext cx="2101728" cy="3736360"/>
          </a:xfrm>
          <a:prstGeom prst="rect">
            <a:avLst/>
          </a:prstGeom>
          <a:ln w="25400">
            <a:solidFill>
              <a:srgbClr val="000000"/>
            </a:solidFill>
            <a:miter lim="400000"/>
          </a:ln>
        </p:spPr>
      </p:pic>
      <p:pic>
        <p:nvPicPr>
          <p:cNvPr id="804" name="スクリーンショット 2021-02-17 16.18.43.png" descr="スクリーンショット 2021-02-17 16.18.43.png"/>
          <p:cNvPicPr>
            <a:picLocks noChangeAspect="1"/>
          </p:cNvPicPr>
          <p:nvPr/>
        </p:nvPicPr>
        <p:blipFill>
          <a:blip r:embed="rId2"/>
          <a:srcRect r="38630"/>
          <a:stretch>
            <a:fillRect/>
          </a:stretch>
        </p:blipFill>
        <p:spPr>
          <a:xfrm>
            <a:off x="9019220" y="2315620"/>
            <a:ext cx="2922312" cy="3736360"/>
          </a:xfrm>
          <a:prstGeom prst="rect">
            <a:avLst/>
          </a:prstGeom>
          <a:ln w="25400">
            <a:solidFill>
              <a:srgbClr val="000000"/>
            </a:solidFill>
            <a:miter lim="400000"/>
          </a:ln>
        </p:spPr>
      </p:pic>
      <p:sp>
        <p:nvSpPr>
          <p:cNvPr id="805" name="or"/>
          <p:cNvSpPr txBox="1"/>
          <p:nvPr/>
        </p:nvSpPr>
        <p:spPr>
          <a:xfrm>
            <a:off x="8445759" y="3900780"/>
            <a:ext cx="294953"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a:t>or</a:t>
            </a:r>
          </a:p>
        </p:txBody>
      </p:sp>
      <p:sp>
        <p:nvSpPr>
          <p:cNvPr id="806" name="主成分１"/>
          <p:cNvSpPr txBox="1"/>
          <p:nvPr/>
        </p:nvSpPr>
        <p:spPr>
          <a:xfrm>
            <a:off x="6612637" y="2340276"/>
            <a:ext cx="849097" cy="22826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r">
              <a:defRPr sz="2300">
                <a:latin typeface="+mn-lt"/>
                <a:ea typeface="+mn-ea"/>
                <a:cs typeface="+mn-cs"/>
                <a:sym typeface="ヒラギノ角ゴ ProN W3"/>
              </a:defRPr>
            </a:lvl1pPr>
          </a:lstStyle>
          <a:p>
            <a:r>
              <a:rPr sz="1150"/>
              <a:t>主成分１</a:t>
            </a:r>
          </a:p>
        </p:txBody>
      </p:sp>
      <p:sp>
        <p:nvSpPr>
          <p:cNvPr id="807" name="主成分２"/>
          <p:cNvSpPr txBox="1"/>
          <p:nvPr/>
        </p:nvSpPr>
        <p:spPr>
          <a:xfrm>
            <a:off x="7462048" y="2340276"/>
            <a:ext cx="693233" cy="22826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r">
              <a:defRPr sz="2300">
                <a:latin typeface="+mn-lt"/>
                <a:ea typeface="+mn-ea"/>
                <a:cs typeface="+mn-cs"/>
                <a:sym typeface="ヒラギノ角ゴ ProN W3"/>
              </a:defRPr>
            </a:lvl1pPr>
          </a:lstStyle>
          <a:p>
            <a:r>
              <a:rPr sz="1150"/>
              <a:t>主成分２</a:t>
            </a:r>
          </a:p>
        </p:txBody>
      </p:sp>
      <p:sp>
        <p:nvSpPr>
          <p:cNvPr id="808" name="主成分１"/>
          <p:cNvSpPr txBox="1"/>
          <p:nvPr/>
        </p:nvSpPr>
        <p:spPr>
          <a:xfrm>
            <a:off x="9533853" y="2340276"/>
            <a:ext cx="849097" cy="22826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r">
              <a:defRPr sz="2300">
                <a:latin typeface="+mn-lt"/>
                <a:ea typeface="+mn-ea"/>
                <a:cs typeface="+mn-cs"/>
                <a:sym typeface="ヒラギノ角ゴ ProN W3"/>
              </a:defRPr>
            </a:lvl1pPr>
          </a:lstStyle>
          <a:p>
            <a:r>
              <a:rPr sz="1150"/>
              <a:t>主成分１</a:t>
            </a:r>
          </a:p>
        </p:txBody>
      </p:sp>
      <p:sp>
        <p:nvSpPr>
          <p:cNvPr id="809" name="主成分２"/>
          <p:cNvSpPr txBox="1"/>
          <p:nvPr/>
        </p:nvSpPr>
        <p:spPr>
          <a:xfrm>
            <a:off x="10442331" y="2340276"/>
            <a:ext cx="693233" cy="22826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r">
              <a:defRPr sz="2300">
                <a:latin typeface="+mn-lt"/>
                <a:ea typeface="+mn-ea"/>
                <a:cs typeface="+mn-cs"/>
                <a:sym typeface="ヒラギノ角ゴ ProN W3"/>
              </a:defRPr>
            </a:lvl1pPr>
          </a:lstStyle>
          <a:p>
            <a:r>
              <a:rPr sz="1150"/>
              <a:t>主成分２</a:t>
            </a:r>
          </a:p>
        </p:txBody>
      </p:sp>
      <p:sp>
        <p:nvSpPr>
          <p:cNvPr id="810" name="主成分３"/>
          <p:cNvSpPr txBox="1"/>
          <p:nvPr/>
        </p:nvSpPr>
        <p:spPr>
          <a:xfrm>
            <a:off x="11135813" y="2340276"/>
            <a:ext cx="752365" cy="22826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r">
              <a:defRPr sz="2300">
                <a:latin typeface="+mn-lt"/>
                <a:ea typeface="+mn-ea"/>
                <a:cs typeface="+mn-cs"/>
                <a:sym typeface="ヒラギノ角ゴ ProN W3"/>
              </a:defRPr>
            </a:lvl1pPr>
          </a:lstStyle>
          <a:p>
            <a:r>
              <a:rPr sz="1150"/>
              <a:t>主成分３</a:t>
            </a:r>
          </a:p>
        </p:txBody>
      </p:sp>
      <p:sp>
        <p:nvSpPr>
          <p:cNvPr id="811" name="楕円"/>
          <p:cNvSpPr/>
          <p:nvPr/>
        </p:nvSpPr>
        <p:spPr>
          <a:xfrm>
            <a:off x="6981487" y="2652724"/>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12" name="楕円"/>
          <p:cNvSpPr/>
          <p:nvPr/>
        </p:nvSpPr>
        <p:spPr>
          <a:xfrm>
            <a:off x="7630031" y="2652724"/>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13" name="楕円"/>
          <p:cNvSpPr/>
          <p:nvPr/>
        </p:nvSpPr>
        <p:spPr>
          <a:xfrm>
            <a:off x="6983107" y="2957400"/>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14" name="楕円"/>
          <p:cNvSpPr/>
          <p:nvPr/>
        </p:nvSpPr>
        <p:spPr>
          <a:xfrm>
            <a:off x="7631651" y="2957400"/>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15" name="楕円"/>
          <p:cNvSpPr/>
          <p:nvPr/>
        </p:nvSpPr>
        <p:spPr>
          <a:xfrm>
            <a:off x="6988733" y="3262076"/>
            <a:ext cx="524975"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16" name="楕円"/>
          <p:cNvSpPr/>
          <p:nvPr/>
        </p:nvSpPr>
        <p:spPr>
          <a:xfrm>
            <a:off x="7637277" y="3262076"/>
            <a:ext cx="524975"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17" name="楕円"/>
          <p:cNvSpPr/>
          <p:nvPr/>
        </p:nvSpPr>
        <p:spPr>
          <a:xfrm>
            <a:off x="6990353" y="3566752"/>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18" name="楕円"/>
          <p:cNvSpPr/>
          <p:nvPr/>
        </p:nvSpPr>
        <p:spPr>
          <a:xfrm>
            <a:off x="7638897" y="3566752"/>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19" name="楕円"/>
          <p:cNvSpPr/>
          <p:nvPr/>
        </p:nvSpPr>
        <p:spPr>
          <a:xfrm>
            <a:off x="6967851" y="3871428"/>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0" name="楕円"/>
          <p:cNvSpPr/>
          <p:nvPr/>
        </p:nvSpPr>
        <p:spPr>
          <a:xfrm>
            <a:off x="7616396" y="3871428"/>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1" name="楕円"/>
          <p:cNvSpPr/>
          <p:nvPr/>
        </p:nvSpPr>
        <p:spPr>
          <a:xfrm>
            <a:off x="6969471" y="4176105"/>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2" name="楕円"/>
          <p:cNvSpPr/>
          <p:nvPr/>
        </p:nvSpPr>
        <p:spPr>
          <a:xfrm>
            <a:off x="7618016" y="4176105"/>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3" name="楕円"/>
          <p:cNvSpPr/>
          <p:nvPr/>
        </p:nvSpPr>
        <p:spPr>
          <a:xfrm>
            <a:off x="6963846" y="4480781"/>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4" name="楕円"/>
          <p:cNvSpPr/>
          <p:nvPr/>
        </p:nvSpPr>
        <p:spPr>
          <a:xfrm>
            <a:off x="7612390" y="4480781"/>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5" name="楕円"/>
          <p:cNvSpPr/>
          <p:nvPr/>
        </p:nvSpPr>
        <p:spPr>
          <a:xfrm>
            <a:off x="6965466" y="4785457"/>
            <a:ext cx="524975"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6" name="楕円"/>
          <p:cNvSpPr/>
          <p:nvPr/>
        </p:nvSpPr>
        <p:spPr>
          <a:xfrm>
            <a:off x="7614010" y="4785457"/>
            <a:ext cx="524976"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7" name="楕円"/>
          <p:cNvSpPr/>
          <p:nvPr/>
        </p:nvSpPr>
        <p:spPr>
          <a:xfrm>
            <a:off x="6971092" y="5064733"/>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8" name="楕円"/>
          <p:cNvSpPr/>
          <p:nvPr/>
        </p:nvSpPr>
        <p:spPr>
          <a:xfrm>
            <a:off x="7619636" y="5064733"/>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29" name="楕円"/>
          <p:cNvSpPr/>
          <p:nvPr/>
        </p:nvSpPr>
        <p:spPr>
          <a:xfrm>
            <a:off x="6972712" y="5369410"/>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0" name="楕円"/>
          <p:cNvSpPr/>
          <p:nvPr/>
        </p:nvSpPr>
        <p:spPr>
          <a:xfrm>
            <a:off x="7621257" y="5369410"/>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1" name="楕円"/>
          <p:cNvSpPr/>
          <p:nvPr/>
        </p:nvSpPr>
        <p:spPr>
          <a:xfrm>
            <a:off x="6983964" y="5674086"/>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2" name="楕円"/>
          <p:cNvSpPr/>
          <p:nvPr/>
        </p:nvSpPr>
        <p:spPr>
          <a:xfrm>
            <a:off x="7632508" y="5674086"/>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3" name="楕円"/>
          <p:cNvSpPr/>
          <p:nvPr/>
        </p:nvSpPr>
        <p:spPr>
          <a:xfrm>
            <a:off x="9921408" y="2665424"/>
            <a:ext cx="524975"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4" name="楕円"/>
          <p:cNvSpPr/>
          <p:nvPr/>
        </p:nvSpPr>
        <p:spPr>
          <a:xfrm>
            <a:off x="10614402" y="2665424"/>
            <a:ext cx="524975"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5" name="楕円"/>
          <p:cNvSpPr/>
          <p:nvPr/>
        </p:nvSpPr>
        <p:spPr>
          <a:xfrm>
            <a:off x="9921408" y="2967560"/>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6" name="楕円"/>
          <p:cNvSpPr/>
          <p:nvPr/>
        </p:nvSpPr>
        <p:spPr>
          <a:xfrm>
            <a:off x="10614402" y="2967560"/>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7" name="楕円"/>
          <p:cNvSpPr/>
          <p:nvPr/>
        </p:nvSpPr>
        <p:spPr>
          <a:xfrm>
            <a:off x="9921408" y="3269696"/>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8" name="楕円"/>
          <p:cNvSpPr/>
          <p:nvPr/>
        </p:nvSpPr>
        <p:spPr>
          <a:xfrm>
            <a:off x="10614402" y="3269696"/>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39" name="楕円"/>
          <p:cNvSpPr/>
          <p:nvPr/>
        </p:nvSpPr>
        <p:spPr>
          <a:xfrm>
            <a:off x="9921408" y="3571832"/>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0" name="楕円"/>
          <p:cNvSpPr/>
          <p:nvPr/>
        </p:nvSpPr>
        <p:spPr>
          <a:xfrm>
            <a:off x="10614402" y="3571832"/>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1" name="楕円"/>
          <p:cNvSpPr/>
          <p:nvPr/>
        </p:nvSpPr>
        <p:spPr>
          <a:xfrm>
            <a:off x="9921408" y="3873969"/>
            <a:ext cx="524975"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2" name="楕円"/>
          <p:cNvSpPr/>
          <p:nvPr/>
        </p:nvSpPr>
        <p:spPr>
          <a:xfrm>
            <a:off x="10614402" y="3873969"/>
            <a:ext cx="524975"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3" name="楕円"/>
          <p:cNvSpPr/>
          <p:nvPr/>
        </p:nvSpPr>
        <p:spPr>
          <a:xfrm>
            <a:off x="9921408" y="4176105"/>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4" name="楕円"/>
          <p:cNvSpPr/>
          <p:nvPr/>
        </p:nvSpPr>
        <p:spPr>
          <a:xfrm>
            <a:off x="10614402" y="4176105"/>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5" name="楕円"/>
          <p:cNvSpPr/>
          <p:nvPr/>
        </p:nvSpPr>
        <p:spPr>
          <a:xfrm>
            <a:off x="9921408" y="4478241"/>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6" name="楕円"/>
          <p:cNvSpPr/>
          <p:nvPr/>
        </p:nvSpPr>
        <p:spPr>
          <a:xfrm>
            <a:off x="10614402" y="4478241"/>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7" name="楕円"/>
          <p:cNvSpPr/>
          <p:nvPr/>
        </p:nvSpPr>
        <p:spPr>
          <a:xfrm>
            <a:off x="9921408" y="4780377"/>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8" name="楕円"/>
          <p:cNvSpPr/>
          <p:nvPr/>
        </p:nvSpPr>
        <p:spPr>
          <a:xfrm>
            <a:off x="10614402" y="4780377"/>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49" name="楕円"/>
          <p:cNvSpPr/>
          <p:nvPr/>
        </p:nvSpPr>
        <p:spPr>
          <a:xfrm>
            <a:off x="9921408" y="5082514"/>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0" name="楕円"/>
          <p:cNvSpPr/>
          <p:nvPr/>
        </p:nvSpPr>
        <p:spPr>
          <a:xfrm>
            <a:off x="10614402" y="5082514"/>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1" name="楕円"/>
          <p:cNvSpPr/>
          <p:nvPr/>
        </p:nvSpPr>
        <p:spPr>
          <a:xfrm>
            <a:off x="9921408" y="5384650"/>
            <a:ext cx="524975"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2" name="楕円"/>
          <p:cNvSpPr/>
          <p:nvPr/>
        </p:nvSpPr>
        <p:spPr>
          <a:xfrm>
            <a:off x="10614402" y="5384650"/>
            <a:ext cx="524975"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3" name="楕円"/>
          <p:cNvSpPr/>
          <p:nvPr/>
        </p:nvSpPr>
        <p:spPr>
          <a:xfrm>
            <a:off x="9921408" y="5686786"/>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4" name="楕円"/>
          <p:cNvSpPr/>
          <p:nvPr/>
        </p:nvSpPr>
        <p:spPr>
          <a:xfrm>
            <a:off x="10614402" y="5686786"/>
            <a:ext cx="524975"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5" name="楕円"/>
          <p:cNvSpPr/>
          <p:nvPr/>
        </p:nvSpPr>
        <p:spPr>
          <a:xfrm>
            <a:off x="11396335" y="2665424"/>
            <a:ext cx="524976"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6" name="楕円"/>
          <p:cNvSpPr/>
          <p:nvPr/>
        </p:nvSpPr>
        <p:spPr>
          <a:xfrm>
            <a:off x="11396335" y="2967560"/>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7" name="楕円"/>
          <p:cNvSpPr/>
          <p:nvPr/>
        </p:nvSpPr>
        <p:spPr>
          <a:xfrm>
            <a:off x="11396335" y="3269696"/>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8" name="楕円"/>
          <p:cNvSpPr/>
          <p:nvPr/>
        </p:nvSpPr>
        <p:spPr>
          <a:xfrm>
            <a:off x="11396335" y="3571832"/>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59" name="楕円"/>
          <p:cNvSpPr/>
          <p:nvPr/>
        </p:nvSpPr>
        <p:spPr>
          <a:xfrm>
            <a:off x="11396335" y="3873969"/>
            <a:ext cx="524976"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60" name="楕円"/>
          <p:cNvSpPr/>
          <p:nvPr/>
        </p:nvSpPr>
        <p:spPr>
          <a:xfrm>
            <a:off x="11396335" y="4176105"/>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61" name="楕円"/>
          <p:cNvSpPr/>
          <p:nvPr/>
        </p:nvSpPr>
        <p:spPr>
          <a:xfrm>
            <a:off x="11396335" y="4478241"/>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62" name="楕円"/>
          <p:cNvSpPr/>
          <p:nvPr/>
        </p:nvSpPr>
        <p:spPr>
          <a:xfrm>
            <a:off x="11396335" y="4780378"/>
            <a:ext cx="524976"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63" name="楕円"/>
          <p:cNvSpPr/>
          <p:nvPr/>
        </p:nvSpPr>
        <p:spPr>
          <a:xfrm>
            <a:off x="11396335" y="5082514"/>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64" name="楕円"/>
          <p:cNvSpPr/>
          <p:nvPr/>
        </p:nvSpPr>
        <p:spPr>
          <a:xfrm>
            <a:off x="11396335" y="5384650"/>
            <a:ext cx="524976" cy="200025"/>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65" name="楕円"/>
          <p:cNvSpPr/>
          <p:nvPr/>
        </p:nvSpPr>
        <p:spPr>
          <a:xfrm>
            <a:off x="11396335" y="5686786"/>
            <a:ext cx="524976" cy="200026"/>
          </a:xfrm>
          <a:prstGeom prst="ellipse">
            <a:avLst/>
          </a:prstGeom>
          <a:solidFill>
            <a:srgbClr val="FFFFFF"/>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66" name="2つや3つの特徴量に減らすことが出来る"/>
          <p:cNvSpPr txBox="1"/>
          <p:nvPr/>
        </p:nvSpPr>
        <p:spPr>
          <a:xfrm>
            <a:off x="6758246" y="6240011"/>
            <a:ext cx="4863511"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a:latin typeface="Hiragino Maru Gothic ProN W4" panose="020F0400000000000000" pitchFamily="34" charset="-128"/>
                <a:ea typeface="Hiragino Maru Gothic ProN W4" panose="020F0400000000000000" pitchFamily="34" charset="-128"/>
              </a:rPr>
              <a:t>2つや3つの特徴量に減らすことが出来る</a:t>
            </a:r>
          </a:p>
        </p:txBody>
      </p:sp>
      <p:sp>
        <p:nvSpPr>
          <p:cNvPr id="2" name="最大のメリットは多次元なのを２次元や３次元にすることが出来るので可視化出来る。">
            <a:extLst>
              <a:ext uri="{FF2B5EF4-FFF2-40B4-BE49-F238E27FC236}">
                <a16:creationId xmlns:a16="http://schemas.microsoft.com/office/drawing/2014/main" id="{A0871DF6-081D-704D-F76B-C0CB264174F4}"/>
              </a:ext>
            </a:extLst>
          </p:cNvPr>
          <p:cNvSpPr txBox="1"/>
          <p:nvPr/>
        </p:nvSpPr>
        <p:spPr>
          <a:xfrm>
            <a:off x="1207892" y="1743380"/>
            <a:ext cx="10304103"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u="sng">
                <a:latin typeface="+mn-lt"/>
                <a:ea typeface="+mn-ea"/>
                <a:cs typeface="+mn-cs"/>
                <a:sym typeface="ヒラギノ角ゴ ProN W3"/>
              </a:defRPr>
            </a:lvl1pPr>
          </a:lstStyle>
          <a:p>
            <a:r>
              <a:rPr sz="2050" dirty="0">
                <a:latin typeface="Hiragino Maru Gothic ProN W4" panose="020F0400000000000000" pitchFamily="34" charset="-128"/>
                <a:ea typeface="Hiragino Maru Gothic ProN W4" panose="020F0400000000000000" pitchFamily="34" charset="-128"/>
              </a:rPr>
              <a:t>最大のメリットは多次元なのを２次元や３次元にすることが出来るので可視化出来る。</a:t>
            </a:r>
          </a:p>
        </p:txBody>
      </p:sp>
      <p:sp>
        <p:nvSpPr>
          <p:cNvPr id="3" name="四角形">
            <a:extLst>
              <a:ext uri="{FF2B5EF4-FFF2-40B4-BE49-F238E27FC236}">
                <a16:creationId xmlns:a16="http://schemas.microsoft.com/office/drawing/2014/main" id="{431F051A-31CA-F99A-5652-A329AF3BFAE6}"/>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4" name="次元削減の例：主成分分析">
            <a:extLst>
              <a:ext uri="{FF2B5EF4-FFF2-40B4-BE49-F238E27FC236}">
                <a16:creationId xmlns:a16="http://schemas.microsoft.com/office/drawing/2014/main" id="{6B5E5319-F17E-FE15-8636-0A667213E8D1}"/>
              </a:ext>
            </a:extLst>
          </p:cNvPr>
          <p:cNvSpPr txBox="1"/>
          <p:nvPr/>
        </p:nvSpPr>
        <p:spPr>
          <a:xfrm>
            <a:off x="4120912" y="112712"/>
            <a:ext cx="394499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次元削減の</a:t>
            </a:r>
            <a:r>
              <a:rPr lang="en-US" altLang="ja-JP" sz="2400" dirty="0" err="1">
                <a:solidFill>
                  <a:schemeClr val="bg1"/>
                </a:solidFill>
                <a:latin typeface="Hiragino Maru Gothic ProN W4" panose="020F0400000000000000" pitchFamily="34" charset="-128"/>
                <a:ea typeface="Hiragino Maru Gothic ProN W4" panose="020F0400000000000000" pitchFamily="34" charset="-128"/>
              </a:rPr>
              <a:t>1</a:t>
            </a: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つ：主成分分析</a:t>
            </a:r>
            <a:endParaRPr sz="2400" dirty="0">
              <a:solidFill>
                <a:schemeClr val="bg1"/>
              </a:solidFill>
              <a:latin typeface="Hiragino Maru Gothic ProN W4" panose="020F0400000000000000" pitchFamily="34" charset="-128"/>
              <a:ea typeface="Hiragino Maru Gothic ProN W4" panose="020F0400000000000000" pitchFamily="34" charset="-128"/>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 name="ヒオウギアヤメのがく片の長さと幅"/>
          <p:cNvSpPr txBox="1"/>
          <p:nvPr/>
        </p:nvSpPr>
        <p:spPr>
          <a:xfrm>
            <a:off x="1549732" y="5876074"/>
            <a:ext cx="8755602" cy="682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latin typeface="Hiragino Maru Gothic ProN W4" panose="020F0400000000000000" pitchFamily="34" charset="-128"/>
                <a:ea typeface="Hiragino Maru Gothic ProN W4" panose="020F0400000000000000" pitchFamily="34" charset="-128"/>
              </a:rPr>
              <a:t>甘さと色合いの</a:t>
            </a:r>
            <a:r>
              <a:rPr lang="en-US" altLang="ja-JP" sz="2050" dirty="0">
                <a:latin typeface="Hiragino Maru Gothic ProN W4" panose="020F0400000000000000" pitchFamily="34" charset="-128"/>
                <a:ea typeface="Hiragino Maru Gothic ProN W4" panose="020F0400000000000000" pitchFamily="34" charset="-128"/>
              </a:rPr>
              <a:t>2</a:t>
            </a:r>
            <a:r>
              <a:rPr lang="ja-JP" altLang="en-US" sz="2050" dirty="0">
                <a:latin typeface="Hiragino Maru Gothic ProN W4" panose="020F0400000000000000" pitchFamily="34" charset="-128"/>
                <a:ea typeface="Hiragino Maru Gothic ProN W4" panose="020F0400000000000000" pitchFamily="34" charset="-128"/>
              </a:rPr>
              <a:t>つの特徴量から新たな</a:t>
            </a:r>
            <a:r>
              <a:rPr lang="en-US" altLang="ja-JP" sz="2050" dirty="0">
                <a:latin typeface="Hiragino Maru Gothic ProN W4" panose="020F0400000000000000" pitchFamily="34" charset="-128"/>
                <a:ea typeface="Hiragino Maru Gothic ProN W4" panose="020F0400000000000000" pitchFamily="34" charset="-128"/>
              </a:rPr>
              <a:t>1</a:t>
            </a:r>
            <a:r>
              <a:rPr lang="ja-JP" altLang="en-US" sz="2050" dirty="0">
                <a:latin typeface="Hiragino Maru Gothic ProN W4" panose="020F0400000000000000" pitchFamily="34" charset="-128"/>
                <a:ea typeface="Hiragino Maru Gothic ProN W4" panose="020F0400000000000000" pitchFamily="34" charset="-128"/>
              </a:rPr>
              <a:t>つの特徴量を作ることを考えます</a:t>
            </a:r>
            <a:endParaRPr lang="en-US" altLang="ja-JP" sz="2050" dirty="0">
              <a:latin typeface="Hiragino Maru Gothic ProN W4" panose="020F0400000000000000" pitchFamily="34" charset="-128"/>
              <a:ea typeface="Hiragino Maru Gothic ProN W4" panose="020F0400000000000000" pitchFamily="34" charset="-128"/>
            </a:endParaRPr>
          </a:p>
          <a:p>
            <a:r>
              <a:rPr lang="ja-JP" altLang="en-US" sz="2050" dirty="0">
                <a:latin typeface="Hiragino Maru Gothic ProN W4" panose="020F0400000000000000" pitchFamily="34" charset="-128"/>
                <a:ea typeface="Hiragino Maru Gothic ProN W4" panose="020F0400000000000000" pitchFamily="34" charset="-128"/>
              </a:rPr>
              <a:t>甘さと色合いに着目して散布図を作ります</a:t>
            </a:r>
            <a:endParaRPr lang="en-US" altLang="ja-JP" sz="2050" dirty="0">
              <a:latin typeface="Hiragino Maru Gothic ProN W4" panose="020F0400000000000000" pitchFamily="34" charset="-128"/>
              <a:ea typeface="Hiragino Maru Gothic ProN W4" panose="020F0400000000000000" pitchFamily="34" charset="-128"/>
            </a:endParaRPr>
          </a:p>
        </p:txBody>
      </p:sp>
      <p:pic>
        <p:nvPicPr>
          <p:cNvPr id="3" name="図 2">
            <a:extLst>
              <a:ext uri="{FF2B5EF4-FFF2-40B4-BE49-F238E27FC236}">
                <a16:creationId xmlns:a16="http://schemas.microsoft.com/office/drawing/2014/main" id="{094ACCC9-0849-4C32-90E0-62A0FC77C92A}"/>
              </a:ext>
            </a:extLst>
          </p:cNvPr>
          <p:cNvPicPr>
            <a:picLocks noChangeAspect="1"/>
          </p:cNvPicPr>
          <p:nvPr/>
        </p:nvPicPr>
        <p:blipFill>
          <a:blip r:embed="rId2"/>
          <a:stretch>
            <a:fillRect/>
          </a:stretch>
        </p:blipFill>
        <p:spPr>
          <a:xfrm>
            <a:off x="283576" y="1131725"/>
            <a:ext cx="4448796" cy="4296375"/>
          </a:xfrm>
          <a:prstGeom prst="rect">
            <a:avLst/>
          </a:prstGeom>
        </p:spPr>
      </p:pic>
      <p:pic>
        <p:nvPicPr>
          <p:cNvPr id="6" name="図 5">
            <a:extLst>
              <a:ext uri="{FF2B5EF4-FFF2-40B4-BE49-F238E27FC236}">
                <a16:creationId xmlns:a16="http://schemas.microsoft.com/office/drawing/2014/main" id="{F4BB1533-BF9F-420A-A115-8A585619E7DD}"/>
              </a:ext>
            </a:extLst>
          </p:cNvPr>
          <p:cNvPicPr>
            <a:picLocks noChangeAspect="1"/>
          </p:cNvPicPr>
          <p:nvPr/>
        </p:nvPicPr>
        <p:blipFill>
          <a:blip r:embed="rId3"/>
          <a:stretch>
            <a:fillRect/>
          </a:stretch>
        </p:blipFill>
        <p:spPr>
          <a:xfrm>
            <a:off x="6231152" y="1396629"/>
            <a:ext cx="5572038" cy="3631215"/>
          </a:xfrm>
          <a:prstGeom prst="rect">
            <a:avLst/>
          </a:prstGeom>
        </p:spPr>
      </p:pic>
      <p:sp>
        <p:nvSpPr>
          <p:cNvPr id="7" name="矢印: 右 6">
            <a:extLst>
              <a:ext uri="{FF2B5EF4-FFF2-40B4-BE49-F238E27FC236}">
                <a16:creationId xmlns:a16="http://schemas.microsoft.com/office/drawing/2014/main" id="{46DB468D-EF53-4F70-80AF-A1FDA380B0AC}"/>
              </a:ext>
            </a:extLst>
          </p:cNvPr>
          <p:cNvSpPr/>
          <p:nvPr/>
        </p:nvSpPr>
        <p:spPr>
          <a:xfrm>
            <a:off x="5118653" y="3041374"/>
            <a:ext cx="506896" cy="387626"/>
          </a:xfrm>
          <a:prstGeom prst="rightArrow">
            <a:avLst>
              <a:gd name="adj1" fmla="val 50000"/>
              <a:gd name="adj2" fmla="val 679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どうやって新しい特徴量を作成しているのか？">
            <a:extLst>
              <a:ext uri="{FF2B5EF4-FFF2-40B4-BE49-F238E27FC236}">
                <a16:creationId xmlns:a16="http://schemas.microsoft.com/office/drawing/2014/main" id="{E9201A4F-05EF-4481-BCF3-3BA1FFE37684}"/>
              </a:ext>
            </a:extLst>
          </p:cNvPr>
          <p:cNvSpPr txBox="1"/>
          <p:nvPr/>
        </p:nvSpPr>
        <p:spPr>
          <a:xfrm>
            <a:off x="8735813" y="5094604"/>
            <a:ext cx="839974"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色合い</a:t>
            </a:r>
            <a:endParaRPr sz="2050" dirty="0"/>
          </a:p>
        </p:txBody>
      </p:sp>
      <p:sp>
        <p:nvSpPr>
          <p:cNvPr id="13" name="どうやって新しい特徴量を作成しているのか？">
            <a:extLst>
              <a:ext uri="{FF2B5EF4-FFF2-40B4-BE49-F238E27FC236}">
                <a16:creationId xmlns:a16="http://schemas.microsoft.com/office/drawing/2014/main" id="{69B803F7-9CE6-40AD-9FEA-C4C7852D26C3}"/>
              </a:ext>
            </a:extLst>
          </p:cNvPr>
          <p:cNvSpPr txBox="1"/>
          <p:nvPr/>
        </p:nvSpPr>
        <p:spPr>
          <a:xfrm rot="16200000">
            <a:off x="5759228" y="3066635"/>
            <a:ext cx="577081"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甘さ</a:t>
            </a:r>
            <a:endParaRPr sz="2050" dirty="0"/>
          </a:p>
        </p:txBody>
      </p:sp>
      <p:sp>
        <p:nvSpPr>
          <p:cNvPr id="8" name="正方形/長方形 7">
            <a:extLst>
              <a:ext uri="{FF2B5EF4-FFF2-40B4-BE49-F238E27FC236}">
                <a16:creationId xmlns:a16="http://schemas.microsoft.com/office/drawing/2014/main" id="{6F2F0B67-B54C-4D65-AA66-9CBC185CB544}"/>
              </a:ext>
            </a:extLst>
          </p:cNvPr>
          <p:cNvSpPr/>
          <p:nvPr/>
        </p:nvSpPr>
        <p:spPr>
          <a:xfrm>
            <a:off x="3200226" y="1406567"/>
            <a:ext cx="656157" cy="3767550"/>
          </a:xfrm>
          <a:prstGeom prst="rect">
            <a:avLst/>
          </a:prstGeom>
          <a:solidFill>
            <a:srgbClr val="FFFFFF">
              <a:alpha val="6392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E0770AD0-5A8E-4432-A30E-7706EAD2B6BA}"/>
              </a:ext>
            </a:extLst>
          </p:cNvPr>
          <p:cNvSpPr txBox="1"/>
          <p:nvPr/>
        </p:nvSpPr>
        <p:spPr>
          <a:xfrm>
            <a:off x="11008727" y="1792429"/>
            <a:ext cx="544371" cy="246221"/>
          </a:xfrm>
          <a:prstGeom prst="rect">
            <a:avLst/>
          </a:prstGeom>
          <a:noFill/>
        </p:spPr>
        <p:txBody>
          <a:bodyPr wrap="square" rtlCol="0">
            <a:spAutoFit/>
          </a:bodyPr>
          <a:lstStyle/>
          <a:p>
            <a:r>
              <a:rPr kumimoji="1" lang="en-US" altLang="ja-JP" sz="1000" dirty="0"/>
              <a:t>(10,9)</a:t>
            </a:r>
            <a:endParaRPr kumimoji="1" lang="ja-JP" altLang="en-US" sz="1000" dirty="0"/>
          </a:p>
        </p:txBody>
      </p:sp>
      <p:sp>
        <p:nvSpPr>
          <p:cNvPr id="16" name="テキスト ボックス 15">
            <a:extLst>
              <a:ext uri="{FF2B5EF4-FFF2-40B4-BE49-F238E27FC236}">
                <a16:creationId xmlns:a16="http://schemas.microsoft.com/office/drawing/2014/main" id="{8A067EE5-DA0C-45C7-B1C7-B618832AB1A4}"/>
              </a:ext>
            </a:extLst>
          </p:cNvPr>
          <p:cNvSpPr txBox="1"/>
          <p:nvPr/>
        </p:nvSpPr>
        <p:spPr>
          <a:xfrm>
            <a:off x="10033148" y="2701311"/>
            <a:ext cx="544371" cy="246221"/>
          </a:xfrm>
          <a:prstGeom prst="rect">
            <a:avLst/>
          </a:prstGeom>
          <a:noFill/>
        </p:spPr>
        <p:txBody>
          <a:bodyPr wrap="square" rtlCol="0">
            <a:spAutoFit/>
          </a:bodyPr>
          <a:lstStyle/>
          <a:p>
            <a:r>
              <a:rPr kumimoji="1" lang="en-US" altLang="ja-JP" sz="1000" dirty="0"/>
              <a:t>(8,6)</a:t>
            </a:r>
            <a:endParaRPr kumimoji="1" lang="ja-JP" altLang="en-US" sz="1000" dirty="0"/>
          </a:p>
        </p:txBody>
      </p:sp>
      <p:sp>
        <p:nvSpPr>
          <p:cNvPr id="17" name="テキスト ボックス 16">
            <a:extLst>
              <a:ext uri="{FF2B5EF4-FFF2-40B4-BE49-F238E27FC236}">
                <a16:creationId xmlns:a16="http://schemas.microsoft.com/office/drawing/2014/main" id="{16260D4A-8969-4C41-AFB6-EF79A8B27484}"/>
              </a:ext>
            </a:extLst>
          </p:cNvPr>
          <p:cNvSpPr txBox="1"/>
          <p:nvPr/>
        </p:nvSpPr>
        <p:spPr>
          <a:xfrm>
            <a:off x="10577519" y="3968503"/>
            <a:ext cx="544371" cy="246221"/>
          </a:xfrm>
          <a:prstGeom prst="rect">
            <a:avLst/>
          </a:prstGeom>
          <a:noFill/>
        </p:spPr>
        <p:txBody>
          <a:bodyPr wrap="square" rtlCol="0">
            <a:spAutoFit/>
          </a:bodyPr>
          <a:lstStyle/>
          <a:p>
            <a:r>
              <a:rPr kumimoji="1" lang="en-US" altLang="ja-JP" sz="1000" dirty="0"/>
              <a:t>(9,2)</a:t>
            </a:r>
            <a:endParaRPr kumimoji="1" lang="ja-JP" altLang="en-US" sz="1000" dirty="0"/>
          </a:p>
        </p:txBody>
      </p:sp>
      <p:sp>
        <p:nvSpPr>
          <p:cNvPr id="18" name="テキスト ボックス 17">
            <a:extLst>
              <a:ext uri="{FF2B5EF4-FFF2-40B4-BE49-F238E27FC236}">
                <a16:creationId xmlns:a16="http://schemas.microsoft.com/office/drawing/2014/main" id="{EDE10CC0-11CE-4931-8A0E-9A5CB049E33E}"/>
              </a:ext>
            </a:extLst>
          </p:cNvPr>
          <p:cNvSpPr txBox="1"/>
          <p:nvPr/>
        </p:nvSpPr>
        <p:spPr>
          <a:xfrm>
            <a:off x="8921408" y="4264790"/>
            <a:ext cx="544371" cy="246221"/>
          </a:xfrm>
          <a:prstGeom prst="rect">
            <a:avLst/>
          </a:prstGeom>
          <a:noFill/>
        </p:spPr>
        <p:txBody>
          <a:bodyPr wrap="square" rtlCol="0">
            <a:spAutoFit/>
          </a:bodyPr>
          <a:lstStyle/>
          <a:p>
            <a:r>
              <a:rPr kumimoji="1" lang="en-US" altLang="ja-JP" sz="1000" dirty="0"/>
              <a:t>(6,1)</a:t>
            </a:r>
            <a:endParaRPr kumimoji="1" lang="ja-JP" altLang="en-US" sz="1000" dirty="0"/>
          </a:p>
        </p:txBody>
      </p:sp>
      <p:sp>
        <p:nvSpPr>
          <p:cNvPr id="19" name="テキスト ボックス 18">
            <a:extLst>
              <a:ext uri="{FF2B5EF4-FFF2-40B4-BE49-F238E27FC236}">
                <a16:creationId xmlns:a16="http://schemas.microsoft.com/office/drawing/2014/main" id="{10576065-14FE-435E-AEC6-EB8C57D38E69}"/>
              </a:ext>
            </a:extLst>
          </p:cNvPr>
          <p:cNvSpPr txBox="1"/>
          <p:nvPr/>
        </p:nvSpPr>
        <p:spPr>
          <a:xfrm>
            <a:off x="9303601" y="3501736"/>
            <a:ext cx="544371" cy="246221"/>
          </a:xfrm>
          <a:prstGeom prst="rect">
            <a:avLst/>
          </a:prstGeom>
          <a:noFill/>
        </p:spPr>
        <p:txBody>
          <a:bodyPr wrap="square" rtlCol="0">
            <a:spAutoFit/>
          </a:bodyPr>
          <a:lstStyle/>
          <a:p>
            <a:r>
              <a:rPr kumimoji="1" lang="en-US" altLang="ja-JP" sz="1000" dirty="0"/>
              <a:t>(7,4)</a:t>
            </a:r>
            <a:endParaRPr kumimoji="1" lang="ja-JP" altLang="en-US" sz="1000" dirty="0"/>
          </a:p>
        </p:txBody>
      </p:sp>
      <p:sp>
        <p:nvSpPr>
          <p:cNvPr id="20" name="テキスト ボックス 19">
            <a:extLst>
              <a:ext uri="{FF2B5EF4-FFF2-40B4-BE49-F238E27FC236}">
                <a16:creationId xmlns:a16="http://schemas.microsoft.com/office/drawing/2014/main" id="{F6A18518-2FBB-4F66-8554-6E98D1CDACD3}"/>
              </a:ext>
            </a:extLst>
          </p:cNvPr>
          <p:cNvSpPr txBox="1"/>
          <p:nvPr/>
        </p:nvSpPr>
        <p:spPr>
          <a:xfrm>
            <a:off x="8649223" y="2455090"/>
            <a:ext cx="544371" cy="246221"/>
          </a:xfrm>
          <a:prstGeom prst="rect">
            <a:avLst/>
          </a:prstGeom>
          <a:noFill/>
        </p:spPr>
        <p:txBody>
          <a:bodyPr wrap="square" rtlCol="0">
            <a:spAutoFit/>
          </a:bodyPr>
          <a:lstStyle/>
          <a:p>
            <a:r>
              <a:rPr kumimoji="1" lang="en-US" altLang="ja-JP" sz="1000" dirty="0"/>
              <a:t>(5,7)</a:t>
            </a:r>
            <a:endParaRPr kumimoji="1" lang="ja-JP" altLang="en-US" sz="1000" dirty="0"/>
          </a:p>
        </p:txBody>
      </p:sp>
      <p:sp>
        <p:nvSpPr>
          <p:cNvPr id="2" name="四角形">
            <a:extLst>
              <a:ext uri="{FF2B5EF4-FFF2-40B4-BE49-F238E27FC236}">
                <a16:creationId xmlns:a16="http://schemas.microsoft.com/office/drawing/2014/main" id="{37F34202-2354-A866-CAA8-7953B457883A}"/>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4" name="次元削減の例：主成分分析">
            <a:extLst>
              <a:ext uri="{FF2B5EF4-FFF2-40B4-BE49-F238E27FC236}">
                <a16:creationId xmlns:a16="http://schemas.microsoft.com/office/drawing/2014/main" id="{72875BF6-A2D5-BE11-0647-1034C80FA130}"/>
              </a:ext>
            </a:extLst>
          </p:cNvPr>
          <p:cNvSpPr txBox="1"/>
          <p:nvPr/>
        </p:nvSpPr>
        <p:spPr>
          <a:xfrm>
            <a:off x="3261749" y="172487"/>
            <a:ext cx="5572038"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どうやって新しい特徴量を作成しているのか</a:t>
            </a:r>
            <a:r>
              <a:rPr lang="ja-JP" altLang="en-US" sz="2050" dirty="0">
                <a:solidFill>
                  <a:schemeClr val="bg1"/>
                </a:solidFill>
                <a:latin typeface="Hiragino Maru Gothic ProN W4" panose="020F0400000000000000" pitchFamily="34" charset="-128"/>
                <a:ea typeface="Hiragino Maru Gothic ProN W4" panose="020F0400000000000000" pitchFamily="34" charset="-128"/>
              </a:rPr>
              <a:t>？</a:t>
            </a:r>
          </a:p>
        </p:txBody>
      </p:sp>
    </p:spTree>
    <p:extLst>
      <p:ext uri="{BB962C8B-B14F-4D97-AF65-F5344CB8AC3E}">
        <p14:creationId xmlns:p14="http://schemas.microsoft.com/office/powerpoint/2010/main" val="148098533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F4BB1533-BF9F-420A-A115-8A585619E7DD}"/>
              </a:ext>
            </a:extLst>
          </p:cNvPr>
          <p:cNvPicPr>
            <a:picLocks noChangeAspect="1"/>
          </p:cNvPicPr>
          <p:nvPr/>
        </p:nvPicPr>
        <p:blipFill>
          <a:blip r:embed="rId2"/>
          <a:stretch>
            <a:fillRect/>
          </a:stretch>
        </p:blipFill>
        <p:spPr>
          <a:xfrm>
            <a:off x="2488935" y="971353"/>
            <a:ext cx="6877196" cy="4481767"/>
          </a:xfrm>
          <a:prstGeom prst="rect">
            <a:avLst/>
          </a:prstGeom>
        </p:spPr>
      </p:pic>
      <p:sp>
        <p:nvSpPr>
          <p:cNvPr id="12" name="どうやって新しい特徴量を作成しているのか？">
            <a:extLst>
              <a:ext uri="{FF2B5EF4-FFF2-40B4-BE49-F238E27FC236}">
                <a16:creationId xmlns:a16="http://schemas.microsoft.com/office/drawing/2014/main" id="{E9201A4F-05EF-4481-BCF3-3BA1FFE37684}"/>
              </a:ext>
            </a:extLst>
          </p:cNvPr>
          <p:cNvSpPr txBox="1"/>
          <p:nvPr/>
        </p:nvSpPr>
        <p:spPr>
          <a:xfrm>
            <a:off x="9406438" y="5087304"/>
            <a:ext cx="839974"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色合い</a:t>
            </a:r>
            <a:endParaRPr sz="2050" dirty="0"/>
          </a:p>
        </p:txBody>
      </p:sp>
      <p:sp>
        <p:nvSpPr>
          <p:cNvPr id="13" name="どうやって新しい特徴量を作成しているのか？">
            <a:extLst>
              <a:ext uri="{FF2B5EF4-FFF2-40B4-BE49-F238E27FC236}">
                <a16:creationId xmlns:a16="http://schemas.microsoft.com/office/drawing/2014/main" id="{69B803F7-9CE6-40AD-9FEA-C4C7852D26C3}"/>
              </a:ext>
            </a:extLst>
          </p:cNvPr>
          <p:cNvSpPr txBox="1"/>
          <p:nvPr/>
        </p:nvSpPr>
        <p:spPr>
          <a:xfrm>
            <a:off x="2248788" y="787969"/>
            <a:ext cx="577081"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甘さ</a:t>
            </a:r>
            <a:endParaRPr sz="2050" dirty="0"/>
          </a:p>
        </p:txBody>
      </p:sp>
      <p:sp>
        <p:nvSpPr>
          <p:cNvPr id="11" name="線">
            <a:extLst>
              <a:ext uri="{FF2B5EF4-FFF2-40B4-BE49-F238E27FC236}">
                <a16:creationId xmlns:a16="http://schemas.microsoft.com/office/drawing/2014/main" id="{31DE3039-127B-4C48-8014-F9FAEFB203D7}"/>
              </a:ext>
            </a:extLst>
          </p:cNvPr>
          <p:cNvSpPr/>
          <p:nvPr/>
        </p:nvSpPr>
        <p:spPr>
          <a:xfrm flipV="1">
            <a:off x="2785562" y="1749286"/>
            <a:ext cx="6467767" cy="3521402"/>
          </a:xfrm>
          <a:prstGeom prst="line">
            <a:avLst/>
          </a:prstGeom>
          <a:ln w="50800">
            <a:solidFill>
              <a:srgbClr val="0433FF"/>
            </a:solidFill>
            <a:miter lim="400000"/>
          </a:ln>
        </p:spPr>
        <p:txBody>
          <a:bodyPr lIns="25400" tIns="25400" rIns="25400" bIns="25400" anchor="ctr"/>
          <a:lstStyle/>
          <a:p>
            <a:endParaRPr sz="900"/>
          </a:p>
        </p:txBody>
      </p:sp>
      <p:sp>
        <p:nvSpPr>
          <p:cNvPr id="14" name="原点を通る新しい軸を作成する">
            <a:extLst>
              <a:ext uri="{FF2B5EF4-FFF2-40B4-BE49-F238E27FC236}">
                <a16:creationId xmlns:a16="http://schemas.microsoft.com/office/drawing/2014/main" id="{063A4BAA-816E-4A59-8294-6BF3E845B990}"/>
              </a:ext>
            </a:extLst>
          </p:cNvPr>
          <p:cNvSpPr txBox="1"/>
          <p:nvPr/>
        </p:nvSpPr>
        <p:spPr>
          <a:xfrm>
            <a:off x="3309981" y="6209163"/>
            <a:ext cx="5572038"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4100">
                <a:latin typeface="+mn-lt"/>
                <a:ea typeface="+mn-ea"/>
                <a:cs typeface="+mn-cs"/>
                <a:sym typeface="ヒラギノ角ゴ ProN W3"/>
              </a:defRPr>
            </a:pPr>
            <a:r>
              <a:rPr sz="2050" dirty="0" err="1">
                <a:latin typeface="Hiragino Maru Gothic ProN W4" panose="020F0400000000000000" pitchFamily="34" charset="-128"/>
                <a:ea typeface="Hiragino Maru Gothic ProN W4" panose="020F0400000000000000" pitchFamily="34" charset="-128"/>
              </a:rPr>
              <a:t>原点を通る新しい軸を作成する</a:t>
            </a:r>
            <a:r>
              <a:rPr lang="ja-JP" altLang="en-US" sz="2050" dirty="0">
                <a:latin typeface="Hiragino Maru Gothic ProN W4" panose="020F0400000000000000" pitchFamily="34" charset="-128"/>
                <a:ea typeface="Hiragino Maru Gothic ProN W4" panose="020F0400000000000000" pitchFamily="34" charset="-128"/>
              </a:rPr>
              <a:t>（とりあえず）</a:t>
            </a:r>
            <a:endParaRPr sz="2050" dirty="0">
              <a:latin typeface="Hiragino Maru Gothic ProN W4" panose="020F0400000000000000" pitchFamily="34" charset="-128"/>
              <a:ea typeface="Hiragino Maru Gothic ProN W4" panose="020F0400000000000000" pitchFamily="34" charset="-128"/>
            </a:endParaRPr>
          </a:p>
        </p:txBody>
      </p:sp>
      <p:sp>
        <p:nvSpPr>
          <p:cNvPr id="15" name="テキスト ボックス 14">
            <a:extLst>
              <a:ext uri="{FF2B5EF4-FFF2-40B4-BE49-F238E27FC236}">
                <a16:creationId xmlns:a16="http://schemas.microsoft.com/office/drawing/2014/main" id="{89578ADB-44D1-4FEB-AC2D-2FEE06796046}"/>
              </a:ext>
            </a:extLst>
          </p:cNvPr>
          <p:cNvSpPr txBox="1"/>
          <p:nvPr/>
        </p:nvSpPr>
        <p:spPr>
          <a:xfrm>
            <a:off x="8494127" y="1514133"/>
            <a:ext cx="544371" cy="246221"/>
          </a:xfrm>
          <a:prstGeom prst="rect">
            <a:avLst/>
          </a:prstGeom>
          <a:noFill/>
        </p:spPr>
        <p:txBody>
          <a:bodyPr wrap="square" rtlCol="0">
            <a:spAutoFit/>
          </a:bodyPr>
          <a:lstStyle/>
          <a:p>
            <a:r>
              <a:rPr kumimoji="1" lang="en-US" altLang="ja-JP" sz="1000" dirty="0"/>
              <a:t>(10,9)</a:t>
            </a:r>
            <a:endParaRPr kumimoji="1" lang="ja-JP" altLang="en-US" sz="1000" dirty="0"/>
          </a:p>
        </p:txBody>
      </p:sp>
      <p:sp>
        <p:nvSpPr>
          <p:cNvPr id="16" name="テキスト ボックス 15">
            <a:extLst>
              <a:ext uri="{FF2B5EF4-FFF2-40B4-BE49-F238E27FC236}">
                <a16:creationId xmlns:a16="http://schemas.microsoft.com/office/drawing/2014/main" id="{C87A5100-C69C-4E95-8E0E-398C78B81A42}"/>
              </a:ext>
            </a:extLst>
          </p:cNvPr>
          <p:cNvSpPr txBox="1"/>
          <p:nvPr/>
        </p:nvSpPr>
        <p:spPr>
          <a:xfrm>
            <a:off x="7502818" y="2867751"/>
            <a:ext cx="544371" cy="246221"/>
          </a:xfrm>
          <a:prstGeom prst="rect">
            <a:avLst/>
          </a:prstGeom>
          <a:noFill/>
        </p:spPr>
        <p:txBody>
          <a:bodyPr wrap="square" rtlCol="0">
            <a:spAutoFit/>
          </a:bodyPr>
          <a:lstStyle/>
          <a:p>
            <a:r>
              <a:rPr kumimoji="1" lang="en-US" altLang="ja-JP" sz="1000" dirty="0"/>
              <a:t>(8,6)</a:t>
            </a:r>
            <a:endParaRPr kumimoji="1" lang="ja-JP" altLang="en-US" sz="1000" dirty="0"/>
          </a:p>
        </p:txBody>
      </p:sp>
      <p:sp>
        <p:nvSpPr>
          <p:cNvPr id="17" name="テキスト ボックス 16">
            <a:extLst>
              <a:ext uri="{FF2B5EF4-FFF2-40B4-BE49-F238E27FC236}">
                <a16:creationId xmlns:a16="http://schemas.microsoft.com/office/drawing/2014/main" id="{BA8AEBB5-3CFE-4E0B-A299-E3395A15315F}"/>
              </a:ext>
            </a:extLst>
          </p:cNvPr>
          <p:cNvSpPr txBox="1"/>
          <p:nvPr/>
        </p:nvSpPr>
        <p:spPr>
          <a:xfrm>
            <a:off x="8068348" y="4403301"/>
            <a:ext cx="544371" cy="246221"/>
          </a:xfrm>
          <a:prstGeom prst="rect">
            <a:avLst/>
          </a:prstGeom>
          <a:noFill/>
        </p:spPr>
        <p:txBody>
          <a:bodyPr wrap="square" rtlCol="0">
            <a:spAutoFit/>
          </a:bodyPr>
          <a:lstStyle/>
          <a:p>
            <a:r>
              <a:rPr kumimoji="1" lang="en-US" altLang="ja-JP" sz="1000" dirty="0"/>
              <a:t>(9,2)</a:t>
            </a:r>
            <a:endParaRPr kumimoji="1" lang="ja-JP" altLang="en-US" sz="1000" dirty="0"/>
          </a:p>
        </p:txBody>
      </p:sp>
      <p:sp>
        <p:nvSpPr>
          <p:cNvPr id="18" name="テキスト ボックス 17">
            <a:extLst>
              <a:ext uri="{FF2B5EF4-FFF2-40B4-BE49-F238E27FC236}">
                <a16:creationId xmlns:a16="http://schemas.microsoft.com/office/drawing/2014/main" id="{48596B8F-CD82-4E86-8ABC-04350C93E4F1}"/>
              </a:ext>
            </a:extLst>
          </p:cNvPr>
          <p:cNvSpPr txBox="1"/>
          <p:nvPr/>
        </p:nvSpPr>
        <p:spPr>
          <a:xfrm>
            <a:off x="6313996" y="4743779"/>
            <a:ext cx="544371" cy="246221"/>
          </a:xfrm>
          <a:prstGeom prst="rect">
            <a:avLst/>
          </a:prstGeom>
          <a:noFill/>
        </p:spPr>
        <p:txBody>
          <a:bodyPr wrap="square" rtlCol="0">
            <a:spAutoFit/>
          </a:bodyPr>
          <a:lstStyle/>
          <a:p>
            <a:r>
              <a:rPr kumimoji="1" lang="en-US" altLang="ja-JP" sz="1000" dirty="0"/>
              <a:t>(6,1)</a:t>
            </a:r>
            <a:endParaRPr kumimoji="1" lang="ja-JP" altLang="en-US" sz="1000" dirty="0"/>
          </a:p>
        </p:txBody>
      </p:sp>
      <p:sp>
        <p:nvSpPr>
          <p:cNvPr id="19" name="テキスト ボックス 18">
            <a:extLst>
              <a:ext uri="{FF2B5EF4-FFF2-40B4-BE49-F238E27FC236}">
                <a16:creationId xmlns:a16="http://schemas.microsoft.com/office/drawing/2014/main" id="{A7DC864B-282F-467C-8A0D-E9B9A0B4031C}"/>
              </a:ext>
            </a:extLst>
          </p:cNvPr>
          <p:cNvSpPr txBox="1"/>
          <p:nvPr/>
        </p:nvSpPr>
        <p:spPr>
          <a:xfrm>
            <a:off x="6912893" y="3656571"/>
            <a:ext cx="544371" cy="246221"/>
          </a:xfrm>
          <a:prstGeom prst="rect">
            <a:avLst/>
          </a:prstGeom>
          <a:noFill/>
        </p:spPr>
        <p:txBody>
          <a:bodyPr wrap="square" rtlCol="0">
            <a:spAutoFit/>
          </a:bodyPr>
          <a:lstStyle/>
          <a:p>
            <a:r>
              <a:rPr kumimoji="1" lang="en-US" altLang="ja-JP" sz="1000" dirty="0"/>
              <a:t>(7,4)</a:t>
            </a:r>
            <a:endParaRPr kumimoji="1" lang="ja-JP" altLang="en-US" sz="1000" dirty="0"/>
          </a:p>
        </p:txBody>
      </p:sp>
      <p:sp>
        <p:nvSpPr>
          <p:cNvPr id="20" name="テキスト ボックス 19">
            <a:extLst>
              <a:ext uri="{FF2B5EF4-FFF2-40B4-BE49-F238E27FC236}">
                <a16:creationId xmlns:a16="http://schemas.microsoft.com/office/drawing/2014/main" id="{19134309-F0DA-4E86-9D53-5D3D08106FD5}"/>
              </a:ext>
            </a:extLst>
          </p:cNvPr>
          <p:cNvSpPr txBox="1"/>
          <p:nvPr/>
        </p:nvSpPr>
        <p:spPr>
          <a:xfrm>
            <a:off x="5745369" y="2457034"/>
            <a:ext cx="544371" cy="246221"/>
          </a:xfrm>
          <a:prstGeom prst="rect">
            <a:avLst/>
          </a:prstGeom>
          <a:noFill/>
        </p:spPr>
        <p:txBody>
          <a:bodyPr wrap="square" rtlCol="0">
            <a:spAutoFit/>
          </a:bodyPr>
          <a:lstStyle/>
          <a:p>
            <a:r>
              <a:rPr kumimoji="1" lang="en-US" altLang="ja-JP" sz="1000" dirty="0"/>
              <a:t>(5,7)</a:t>
            </a:r>
            <a:endParaRPr kumimoji="1" lang="ja-JP" altLang="en-US" sz="1000" dirty="0"/>
          </a:p>
        </p:txBody>
      </p:sp>
      <p:sp>
        <p:nvSpPr>
          <p:cNvPr id="2" name="四角形">
            <a:extLst>
              <a:ext uri="{FF2B5EF4-FFF2-40B4-BE49-F238E27FC236}">
                <a16:creationId xmlns:a16="http://schemas.microsoft.com/office/drawing/2014/main" id="{F9568C6A-6C7F-9B94-A7C5-A5091475CD7E}"/>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3" name="次元削減の例：主成分分析">
            <a:extLst>
              <a:ext uri="{FF2B5EF4-FFF2-40B4-BE49-F238E27FC236}">
                <a16:creationId xmlns:a16="http://schemas.microsoft.com/office/drawing/2014/main" id="{DA7C8374-8621-014A-18D0-66848259316B}"/>
              </a:ext>
            </a:extLst>
          </p:cNvPr>
          <p:cNvSpPr txBox="1"/>
          <p:nvPr/>
        </p:nvSpPr>
        <p:spPr>
          <a:xfrm>
            <a:off x="3261749" y="172487"/>
            <a:ext cx="5572038"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どうやって新しい特徴量を作成しているのか</a:t>
            </a:r>
            <a:r>
              <a:rPr lang="ja-JP" altLang="en-US" sz="2050" dirty="0">
                <a:solidFill>
                  <a:schemeClr val="bg1"/>
                </a:solidFill>
                <a:latin typeface="Hiragino Maru Gothic ProN W4" panose="020F0400000000000000" pitchFamily="34" charset="-128"/>
                <a:ea typeface="Hiragino Maru Gothic ProN W4" panose="020F0400000000000000" pitchFamily="34" charset="-128"/>
              </a:rPr>
              <a:t>？</a:t>
            </a:r>
          </a:p>
        </p:txBody>
      </p:sp>
    </p:spTree>
    <p:extLst>
      <p:ext uri="{BB962C8B-B14F-4D97-AF65-F5344CB8AC3E}">
        <p14:creationId xmlns:p14="http://schemas.microsoft.com/office/powerpoint/2010/main" val="12876913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F4BB1533-BF9F-420A-A115-8A585619E7DD}"/>
              </a:ext>
            </a:extLst>
          </p:cNvPr>
          <p:cNvPicPr>
            <a:picLocks noChangeAspect="1"/>
          </p:cNvPicPr>
          <p:nvPr/>
        </p:nvPicPr>
        <p:blipFill>
          <a:blip r:embed="rId2"/>
          <a:stretch>
            <a:fillRect/>
          </a:stretch>
        </p:blipFill>
        <p:spPr>
          <a:xfrm>
            <a:off x="2488935" y="971353"/>
            <a:ext cx="6877196" cy="4481767"/>
          </a:xfrm>
          <a:prstGeom prst="rect">
            <a:avLst/>
          </a:prstGeom>
        </p:spPr>
      </p:pic>
      <p:sp>
        <p:nvSpPr>
          <p:cNvPr id="12" name="どうやって新しい特徴量を作成しているのか？">
            <a:extLst>
              <a:ext uri="{FF2B5EF4-FFF2-40B4-BE49-F238E27FC236}">
                <a16:creationId xmlns:a16="http://schemas.microsoft.com/office/drawing/2014/main" id="{E9201A4F-05EF-4481-BCF3-3BA1FFE37684}"/>
              </a:ext>
            </a:extLst>
          </p:cNvPr>
          <p:cNvSpPr txBox="1"/>
          <p:nvPr/>
        </p:nvSpPr>
        <p:spPr>
          <a:xfrm>
            <a:off x="9406438" y="5087304"/>
            <a:ext cx="839974"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色合い</a:t>
            </a:r>
            <a:endParaRPr sz="2050" dirty="0"/>
          </a:p>
        </p:txBody>
      </p:sp>
      <p:sp>
        <p:nvSpPr>
          <p:cNvPr id="13" name="どうやって新しい特徴量を作成しているのか？">
            <a:extLst>
              <a:ext uri="{FF2B5EF4-FFF2-40B4-BE49-F238E27FC236}">
                <a16:creationId xmlns:a16="http://schemas.microsoft.com/office/drawing/2014/main" id="{69B803F7-9CE6-40AD-9FEA-C4C7852D26C3}"/>
              </a:ext>
            </a:extLst>
          </p:cNvPr>
          <p:cNvSpPr txBox="1"/>
          <p:nvPr/>
        </p:nvSpPr>
        <p:spPr>
          <a:xfrm>
            <a:off x="2248788" y="787969"/>
            <a:ext cx="577081"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甘さ</a:t>
            </a:r>
            <a:endParaRPr sz="2050" dirty="0"/>
          </a:p>
        </p:txBody>
      </p:sp>
      <p:sp>
        <p:nvSpPr>
          <p:cNvPr id="11" name="線">
            <a:extLst>
              <a:ext uri="{FF2B5EF4-FFF2-40B4-BE49-F238E27FC236}">
                <a16:creationId xmlns:a16="http://schemas.microsoft.com/office/drawing/2014/main" id="{31DE3039-127B-4C48-8014-F9FAEFB203D7}"/>
              </a:ext>
            </a:extLst>
          </p:cNvPr>
          <p:cNvSpPr/>
          <p:nvPr/>
        </p:nvSpPr>
        <p:spPr>
          <a:xfrm flipV="1">
            <a:off x="2785562" y="1749286"/>
            <a:ext cx="6467767" cy="3521402"/>
          </a:xfrm>
          <a:prstGeom prst="line">
            <a:avLst/>
          </a:prstGeom>
          <a:ln w="50800">
            <a:solidFill>
              <a:srgbClr val="0433FF"/>
            </a:solidFill>
            <a:miter lim="400000"/>
          </a:ln>
        </p:spPr>
        <p:txBody>
          <a:bodyPr lIns="25400" tIns="25400" rIns="25400" bIns="25400" anchor="ctr"/>
          <a:lstStyle/>
          <a:p>
            <a:endParaRPr sz="900"/>
          </a:p>
        </p:txBody>
      </p:sp>
      <p:sp>
        <p:nvSpPr>
          <p:cNvPr id="9" name="線">
            <a:extLst>
              <a:ext uri="{FF2B5EF4-FFF2-40B4-BE49-F238E27FC236}">
                <a16:creationId xmlns:a16="http://schemas.microsoft.com/office/drawing/2014/main" id="{6F758121-7343-4AA7-A8BE-0978B715D46D}"/>
              </a:ext>
            </a:extLst>
          </p:cNvPr>
          <p:cNvSpPr/>
          <p:nvPr/>
        </p:nvSpPr>
        <p:spPr>
          <a:xfrm flipH="1" flipV="1">
            <a:off x="6599978" y="3212235"/>
            <a:ext cx="277899" cy="485121"/>
          </a:xfrm>
          <a:prstGeom prst="line">
            <a:avLst/>
          </a:prstGeom>
          <a:ln w="25400">
            <a:solidFill>
              <a:srgbClr val="000000"/>
            </a:solidFill>
            <a:miter lim="400000"/>
          </a:ln>
        </p:spPr>
        <p:txBody>
          <a:bodyPr lIns="25400" tIns="25400" rIns="25400" bIns="25400" anchor="ctr"/>
          <a:lstStyle/>
          <a:p>
            <a:endParaRPr sz="900"/>
          </a:p>
        </p:txBody>
      </p:sp>
      <p:sp>
        <p:nvSpPr>
          <p:cNvPr id="10" name="線">
            <a:extLst>
              <a:ext uri="{FF2B5EF4-FFF2-40B4-BE49-F238E27FC236}">
                <a16:creationId xmlns:a16="http://schemas.microsoft.com/office/drawing/2014/main" id="{40AD745B-145D-4C43-AB75-6A523A6FFA17}"/>
              </a:ext>
            </a:extLst>
          </p:cNvPr>
          <p:cNvSpPr/>
          <p:nvPr/>
        </p:nvSpPr>
        <p:spPr>
          <a:xfrm flipH="1" flipV="1">
            <a:off x="5706311" y="2573280"/>
            <a:ext cx="455949" cy="855719"/>
          </a:xfrm>
          <a:prstGeom prst="line">
            <a:avLst/>
          </a:prstGeom>
          <a:ln w="25400">
            <a:solidFill>
              <a:srgbClr val="000000"/>
            </a:solidFill>
            <a:miter lim="400000"/>
          </a:ln>
        </p:spPr>
        <p:txBody>
          <a:bodyPr lIns="25400" tIns="25400" rIns="25400" bIns="25400" anchor="ctr"/>
          <a:lstStyle/>
          <a:p>
            <a:endParaRPr sz="900"/>
          </a:p>
        </p:txBody>
      </p:sp>
      <p:sp>
        <p:nvSpPr>
          <p:cNvPr id="15" name="線">
            <a:extLst>
              <a:ext uri="{FF2B5EF4-FFF2-40B4-BE49-F238E27FC236}">
                <a16:creationId xmlns:a16="http://schemas.microsoft.com/office/drawing/2014/main" id="{FE3466AF-1B9D-4968-BB28-0001F1D2E85B}"/>
              </a:ext>
            </a:extLst>
          </p:cNvPr>
          <p:cNvSpPr/>
          <p:nvPr/>
        </p:nvSpPr>
        <p:spPr>
          <a:xfrm flipH="1" flipV="1">
            <a:off x="8671486" y="1872018"/>
            <a:ext cx="84887" cy="145624"/>
          </a:xfrm>
          <a:prstGeom prst="line">
            <a:avLst/>
          </a:prstGeom>
          <a:ln w="25400">
            <a:solidFill>
              <a:srgbClr val="000000"/>
            </a:solidFill>
            <a:miter lim="400000"/>
          </a:ln>
        </p:spPr>
        <p:txBody>
          <a:bodyPr lIns="25400" tIns="25400" rIns="25400" bIns="25400" anchor="ctr"/>
          <a:lstStyle/>
          <a:p>
            <a:endParaRPr sz="900"/>
          </a:p>
        </p:txBody>
      </p:sp>
      <p:sp>
        <p:nvSpPr>
          <p:cNvPr id="16" name="線">
            <a:extLst>
              <a:ext uri="{FF2B5EF4-FFF2-40B4-BE49-F238E27FC236}">
                <a16:creationId xmlns:a16="http://schemas.microsoft.com/office/drawing/2014/main" id="{5D7ABD1F-359B-4665-8D87-185A5F754CAC}"/>
              </a:ext>
            </a:extLst>
          </p:cNvPr>
          <p:cNvSpPr/>
          <p:nvPr/>
        </p:nvSpPr>
        <p:spPr>
          <a:xfrm flipH="1" flipV="1">
            <a:off x="5615608" y="3697357"/>
            <a:ext cx="655981" cy="1143000"/>
          </a:xfrm>
          <a:prstGeom prst="line">
            <a:avLst/>
          </a:prstGeom>
          <a:ln w="25400">
            <a:solidFill>
              <a:srgbClr val="000000"/>
            </a:solidFill>
            <a:miter lim="400000"/>
          </a:ln>
        </p:spPr>
        <p:txBody>
          <a:bodyPr lIns="25400" tIns="25400" rIns="25400" bIns="25400" anchor="ctr"/>
          <a:lstStyle/>
          <a:p>
            <a:endParaRPr sz="900"/>
          </a:p>
        </p:txBody>
      </p:sp>
      <p:sp>
        <p:nvSpPr>
          <p:cNvPr id="17" name="線">
            <a:extLst>
              <a:ext uri="{FF2B5EF4-FFF2-40B4-BE49-F238E27FC236}">
                <a16:creationId xmlns:a16="http://schemas.microsoft.com/office/drawing/2014/main" id="{CABBB3B0-D1FA-474F-96B7-849B4AD639AB}"/>
              </a:ext>
            </a:extLst>
          </p:cNvPr>
          <p:cNvSpPr/>
          <p:nvPr/>
        </p:nvSpPr>
        <p:spPr>
          <a:xfrm flipH="1" flipV="1">
            <a:off x="7157778" y="2923999"/>
            <a:ext cx="902855" cy="1576090"/>
          </a:xfrm>
          <a:prstGeom prst="line">
            <a:avLst/>
          </a:prstGeom>
          <a:ln w="25400">
            <a:solidFill>
              <a:srgbClr val="000000"/>
            </a:solidFill>
            <a:miter lim="400000"/>
          </a:ln>
        </p:spPr>
        <p:txBody>
          <a:bodyPr lIns="25400" tIns="25400" rIns="25400" bIns="25400" anchor="ctr"/>
          <a:lstStyle/>
          <a:p>
            <a:endParaRPr sz="900"/>
          </a:p>
        </p:txBody>
      </p:sp>
      <p:sp>
        <p:nvSpPr>
          <p:cNvPr id="18" name="線">
            <a:extLst>
              <a:ext uri="{FF2B5EF4-FFF2-40B4-BE49-F238E27FC236}">
                <a16:creationId xmlns:a16="http://schemas.microsoft.com/office/drawing/2014/main" id="{C01EE720-275C-474D-BDED-2EF7DC42A03F}"/>
              </a:ext>
            </a:extLst>
          </p:cNvPr>
          <p:cNvSpPr/>
          <p:nvPr/>
        </p:nvSpPr>
        <p:spPr>
          <a:xfrm flipH="1" flipV="1">
            <a:off x="7352394" y="2798104"/>
            <a:ext cx="72118" cy="125895"/>
          </a:xfrm>
          <a:prstGeom prst="line">
            <a:avLst/>
          </a:prstGeom>
          <a:ln w="25400">
            <a:solidFill>
              <a:srgbClr val="000000"/>
            </a:solidFill>
            <a:miter lim="400000"/>
          </a:ln>
        </p:spPr>
        <p:txBody>
          <a:bodyPr lIns="25400" tIns="25400" rIns="25400" bIns="25400" anchor="ctr"/>
          <a:lstStyle/>
          <a:p>
            <a:endParaRPr sz="900"/>
          </a:p>
        </p:txBody>
      </p:sp>
      <p:sp>
        <p:nvSpPr>
          <p:cNvPr id="19" name="各点を新しい軸上に移す">
            <a:extLst>
              <a:ext uri="{FF2B5EF4-FFF2-40B4-BE49-F238E27FC236}">
                <a16:creationId xmlns:a16="http://schemas.microsoft.com/office/drawing/2014/main" id="{D0D47C84-CEEF-4495-9499-84BCA2D1C61E}"/>
              </a:ext>
            </a:extLst>
          </p:cNvPr>
          <p:cNvSpPr txBox="1"/>
          <p:nvPr/>
        </p:nvSpPr>
        <p:spPr>
          <a:xfrm>
            <a:off x="4482114" y="6211395"/>
            <a:ext cx="2943113"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dirty="0" err="1">
                <a:latin typeface="Hiragino Maru Gothic ProN W4" panose="020F0400000000000000" pitchFamily="34" charset="-128"/>
                <a:ea typeface="Hiragino Maru Gothic ProN W4" panose="020F0400000000000000" pitchFamily="34" charset="-128"/>
              </a:rPr>
              <a:t>各点を新しい軸上に移す</a:t>
            </a:r>
            <a:endParaRPr sz="2050" dirty="0">
              <a:latin typeface="Hiragino Maru Gothic ProN W4" panose="020F0400000000000000" pitchFamily="34" charset="-128"/>
              <a:ea typeface="Hiragino Maru Gothic ProN W4" panose="020F0400000000000000" pitchFamily="34" charset="-128"/>
            </a:endParaRPr>
          </a:p>
        </p:txBody>
      </p:sp>
      <p:sp>
        <p:nvSpPr>
          <p:cNvPr id="20" name="テキスト ボックス 19">
            <a:extLst>
              <a:ext uri="{FF2B5EF4-FFF2-40B4-BE49-F238E27FC236}">
                <a16:creationId xmlns:a16="http://schemas.microsoft.com/office/drawing/2014/main" id="{0B5D779D-0B56-41AC-B8A5-86EDC2E07BBA}"/>
              </a:ext>
            </a:extLst>
          </p:cNvPr>
          <p:cNvSpPr txBox="1"/>
          <p:nvPr/>
        </p:nvSpPr>
        <p:spPr>
          <a:xfrm>
            <a:off x="8494127" y="1514133"/>
            <a:ext cx="544371" cy="246221"/>
          </a:xfrm>
          <a:prstGeom prst="rect">
            <a:avLst/>
          </a:prstGeom>
          <a:noFill/>
        </p:spPr>
        <p:txBody>
          <a:bodyPr wrap="square" rtlCol="0">
            <a:spAutoFit/>
          </a:bodyPr>
          <a:lstStyle/>
          <a:p>
            <a:r>
              <a:rPr kumimoji="1" lang="en-US" altLang="ja-JP" sz="1000" dirty="0"/>
              <a:t>(10,9)</a:t>
            </a:r>
            <a:endParaRPr kumimoji="1" lang="ja-JP" altLang="en-US" sz="1000" dirty="0"/>
          </a:p>
        </p:txBody>
      </p:sp>
      <p:sp>
        <p:nvSpPr>
          <p:cNvPr id="21" name="テキスト ボックス 20">
            <a:extLst>
              <a:ext uri="{FF2B5EF4-FFF2-40B4-BE49-F238E27FC236}">
                <a16:creationId xmlns:a16="http://schemas.microsoft.com/office/drawing/2014/main" id="{A15145C5-CF34-4890-B8D6-8CA4E51105E6}"/>
              </a:ext>
            </a:extLst>
          </p:cNvPr>
          <p:cNvSpPr txBox="1"/>
          <p:nvPr/>
        </p:nvSpPr>
        <p:spPr>
          <a:xfrm>
            <a:off x="7502818" y="2867751"/>
            <a:ext cx="544371" cy="246221"/>
          </a:xfrm>
          <a:prstGeom prst="rect">
            <a:avLst/>
          </a:prstGeom>
          <a:noFill/>
        </p:spPr>
        <p:txBody>
          <a:bodyPr wrap="square" rtlCol="0">
            <a:spAutoFit/>
          </a:bodyPr>
          <a:lstStyle/>
          <a:p>
            <a:r>
              <a:rPr kumimoji="1" lang="en-US" altLang="ja-JP" sz="1000" dirty="0"/>
              <a:t>(8,6)</a:t>
            </a:r>
            <a:endParaRPr kumimoji="1" lang="ja-JP" altLang="en-US" sz="1000" dirty="0"/>
          </a:p>
        </p:txBody>
      </p:sp>
      <p:sp>
        <p:nvSpPr>
          <p:cNvPr id="22" name="テキスト ボックス 21">
            <a:extLst>
              <a:ext uri="{FF2B5EF4-FFF2-40B4-BE49-F238E27FC236}">
                <a16:creationId xmlns:a16="http://schemas.microsoft.com/office/drawing/2014/main" id="{078ACF48-EC48-441C-B708-7A599FFD1C2E}"/>
              </a:ext>
            </a:extLst>
          </p:cNvPr>
          <p:cNvSpPr txBox="1"/>
          <p:nvPr/>
        </p:nvSpPr>
        <p:spPr>
          <a:xfrm>
            <a:off x="8068348" y="4403301"/>
            <a:ext cx="544371" cy="246221"/>
          </a:xfrm>
          <a:prstGeom prst="rect">
            <a:avLst/>
          </a:prstGeom>
          <a:noFill/>
        </p:spPr>
        <p:txBody>
          <a:bodyPr wrap="square" rtlCol="0">
            <a:spAutoFit/>
          </a:bodyPr>
          <a:lstStyle/>
          <a:p>
            <a:r>
              <a:rPr kumimoji="1" lang="en-US" altLang="ja-JP" sz="1000" dirty="0"/>
              <a:t>(9,2)</a:t>
            </a:r>
            <a:endParaRPr kumimoji="1" lang="ja-JP" altLang="en-US" sz="1000" dirty="0"/>
          </a:p>
        </p:txBody>
      </p:sp>
      <p:sp>
        <p:nvSpPr>
          <p:cNvPr id="23" name="テキスト ボックス 22">
            <a:extLst>
              <a:ext uri="{FF2B5EF4-FFF2-40B4-BE49-F238E27FC236}">
                <a16:creationId xmlns:a16="http://schemas.microsoft.com/office/drawing/2014/main" id="{F322B477-AB3F-4BE8-9145-83715B7D7DA5}"/>
              </a:ext>
            </a:extLst>
          </p:cNvPr>
          <p:cNvSpPr txBox="1"/>
          <p:nvPr/>
        </p:nvSpPr>
        <p:spPr>
          <a:xfrm>
            <a:off x="6313996" y="4743779"/>
            <a:ext cx="544371" cy="246221"/>
          </a:xfrm>
          <a:prstGeom prst="rect">
            <a:avLst/>
          </a:prstGeom>
          <a:noFill/>
        </p:spPr>
        <p:txBody>
          <a:bodyPr wrap="square" rtlCol="0">
            <a:spAutoFit/>
          </a:bodyPr>
          <a:lstStyle/>
          <a:p>
            <a:r>
              <a:rPr kumimoji="1" lang="en-US" altLang="ja-JP" sz="1000" dirty="0"/>
              <a:t>(6,1)</a:t>
            </a:r>
            <a:endParaRPr kumimoji="1" lang="ja-JP" altLang="en-US" sz="1000" dirty="0"/>
          </a:p>
        </p:txBody>
      </p:sp>
      <p:sp>
        <p:nvSpPr>
          <p:cNvPr id="24" name="テキスト ボックス 23">
            <a:extLst>
              <a:ext uri="{FF2B5EF4-FFF2-40B4-BE49-F238E27FC236}">
                <a16:creationId xmlns:a16="http://schemas.microsoft.com/office/drawing/2014/main" id="{3FF6DCC7-96BD-4D39-A745-3131F7C316DE}"/>
              </a:ext>
            </a:extLst>
          </p:cNvPr>
          <p:cNvSpPr txBox="1"/>
          <p:nvPr/>
        </p:nvSpPr>
        <p:spPr>
          <a:xfrm>
            <a:off x="6912893" y="3656571"/>
            <a:ext cx="544371" cy="246221"/>
          </a:xfrm>
          <a:prstGeom prst="rect">
            <a:avLst/>
          </a:prstGeom>
          <a:noFill/>
        </p:spPr>
        <p:txBody>
          <a:bodyPr wrap="square" rtlCol="0">
            <a:spAutoFit/>
          </a:bodyPr>
          <a:lstStyle/>
          <a:p>
            <a:r>
              <a:rPr kumimoji="1" lang="en-US" altLang="ja-JP" sz="1000" dirty="0"/>
              <a:t>(7,4)</a:t>
            </a:r>
            <a:endParaRPr kumimoji="1" lang="ja-JP" altLang="en-US" sz="1000" dirty="0"/>
          </a:p>
        </p:txBody>
      </p:sp>
      <p:sp>
        <p:nvSpPr>
          <p:cNvPr id="25" name="テキスト ボックス 24">
            <a:extLst>
              <a:ext uri="{FF2B5EF4-FFF2-40B4-BE49-F238E27FC236}">
                <a16:creationId xmlns:a16="http://schemas.microsoft.com/office/drawing/2014/main" id="{15EB22F6-A16E-4EF0-A714-B6B36CE5BB35}"/>
              </a:ext>
            </a:extLst>
          </p:cNvPr>
          <p:cNvSpPr txBox="1"/>
          <p:nvPr/>
        </p:nvSpPr>
        <p:spPr>
          <a:xfrm>
            <a:off x="5745369" y="2457034"/>
            <a:ext cx="544371" cy="246221"/>
          </a:xfrm>
          <a:prstGeom prst="rect">
            <a:avLst/>
          </a:prstGeom>
          <a:noFill/>
        </p:spPr>
        <p:txBody>
          <a:bodyPr wrap="square" rtlCol="0">
            <a:spAutoFit/>
          </a:bodyPr>
          <a:lstStyle/>
          <a:p>
            <a:r>
              <a:rPr kumimoji="1" lang="en-US" altLang="ja-JP" sz="1000" dirty="0"/>
              <a:t>(5,7)</a:t>
            </a:r>
            <a:endParaRPr kumimoji="1" lang="ja-JP" altLang="en-US" sz="1000" dirty="0"/>
          </a:p>
        </p:txBody>
      </p:sp>
      <p:sp>
        <p:nvSpPr>
          <p:cNvPr id="2" name="四角形">
            <a:extLst>
              <a:ext uri="{FF2B5EF4-FFF2-40B4-BE49-F238E27FC236}">
                <a16:creationId xmlns:a16="http://schemas.microsoft.com/office/drawing/2014/main" id="{A7FDD805-B0D5-9D98-6702-02014AA12676}"/>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3" name="次元削減の例：主成分分析">
            <a:extLst>
              <a:ext uri="{FF2B5EF4-FFF2-40B4-BE49-F238E27FC236}">
                <a16:creationId xmlns:a16="http://schemas.microsoft.com/office/drawing/2014/main" id="{19660E8C-0589-27A2-56F2-250EBEEB4EEE}"/>
              </a:ext>
            </a:extLst>
          </p:cNvPr>
          <p:cNvSpPr txBox="1"/>
          <p:nvPr/>
        </p:nvSpPr>
        <p:spPr>
          <a:xfrm>
            <a:off x="3261749" y="172487"/>
            <a:ext cx="5572038"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どうやって新しい特徴量を作成しているのか</a:t>
            </a:r>
            <a:r>
              <a:rPr lang="ja-JP" altLang="en-US" sz="2050" dirty="0">
                <a:solidFill>
                  <a:schemeClr val="bg1"/>
                </a:solidFill>
                <a:latin typeface="Hiragino Maru Gothic ProN W4" panose="020F0400000000000000" pitchFamily="34" charset="-128"/>
                <a:ea typeface="Hiragino Maru Gothic ProN W4" panose="020F0400000000000000" pitchFamily="34" charset="-128"/>
              </a:rPr>
              <a:t>？</a:t>
            </a:r>
          </a:p>
        </p:txBody>
      </p:sp>
    </p:spTree>
    <p:extLst>
      <p:ext uri="{BB962C8B-B14F-4D97-AF65-F5344CB8AC3E}">
        <p14:creationId xmlns:p14="http://schemas.microsoft.com/office/powerpoint/2010/main" val="203195727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F4BB1533-BF9F-420A-A115-8A585619E7DD}"/>
              </a:ext>
            </a:extLst>
          </p:cNvPr>
          <p:cNvPicPr>
            <a:picLocks noChangeAspect="1"/>
          </p:cNvPicPr>
          <p:nvPr/>
        </p:nvPicPr>
        <p:blipFill>
          <a:blip r:embed="rId2"/>
          <a:stretch>
            <a:fillRect/>
          </a:stretch>
        </p:blipFill>
        <p:spPr>
          <a:xfrm>
            <a:off x="2488935" y="971353"/>
            <a:ext cx="6877196" cy="4481767"/>
          </a:xfrm>
          <a:prstGeom prst="rect">
            <a:avLst/>
          </a:prstGeom>
        </p:spPr>
      </p:pic>
      <p:sp>
        <p:nvSpPr>
          <p:cNvPr id="12" name="どうやって新しい特徴量を作成しているのか？">
            <a:extLst>
              <a:ext uri="{FF2B5EF4-FFF2-40B4-BE49-F238E27FC236}">
                <a16:creationId xmlns:a16="http://schemas.microsoft.com/office/drawing/2014/main" id="{E9201A4F-05EF-4481-BCF3-3BA1FFE37684}"/>
              </a:ext>
            </a:extLst>
          </p:cNvPr>
          <p:cNvSpPr txBox="1"/>
          <p:nvPr/>
        </p:nvSpPr>
        <p:spPr>
          <a:xfrm>
            <a:off x="9406438" y="5087304"/>
            <a:ext cx="839974"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色合い</a:t>
            </a:r>
            <a:endParaRPr sz="2050" dirty="0"/>
          </a:p>
        </p:txBody>
      </p:sp>
      <p:sp>
        <p:nvSpPr>
          <p:cNvPr id="13" name="どうやって新しい特徴量を作成しているのか？">
            <a:extLst>
              <a:ext uri="{FF2B5EF4-FFF2-40B4-BE49-F238E27FC236}">
                <a16:creationId xmlns:a16="http://schemas.microsoft.com/office/drawing/2014/main" id="{69B803F7-9CE6-40AD-9FEA-C4C7852D26C3}"/>
              </a:ext>
            </a:extLst>
          </p:cNvPr>
          <p:cNvSpPr txBox="1"/>
          <p:nvPr/>
        </p:nvSpPr>
        <p:spPr>
          <a:xfrm>
            <a:off x="2248788" y="787969"/>
            <a:ext cx="577081"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甘さ</a:t>
            </a:r>
            <a:endParaRPr sz="2050" dirty="0"/>
          </a:p>
        </p:txBody>
      </p:sp>
      <p:sp>
        <p:nvSpPr>
          <p:cNvPr id="11" name="線">
            <a:extLst>
              <a:ext uri="{FF2B5EF4-FFF2-40B4-BE49-F238E27FC236}">
                <a16:creationId xmlns:a16="http://schemas.microsoft.com/office/drawing/2014/main" id="{31DE3039-127B-4C48-8014-F9FAEFB203D7}"/>
              </a:ext>
            </a:extLst>
          </p:cNvPr>
          <p:cNvSpPr/>
          <p:nvPr/>
        </p:nvSpPr>
        <p:spPr>
          <a:xfrm flipV="1">
            <a:off x="2785562" y="1749286"/>
            <a:ext cx="6467767" cy="3521402"/>
          </a:xfrm>
          <a:prstGeom prst="line">
            <a:avLst/>
          </a:prstGeom>
          <a:ln w="50800">
            <a:solidFill>
              <a:srgbClr val="0433FF"/>
            </a:solidFill>
            <a:miter lim="400000"/>
          </a:ln>
        </p:spPr>
        <p:txBody>
          <a:bodyPr lIns="25400" tIns="25400" rIns="25400" bIns="25400" anchor="ctr"/>
          <a:lstStyle/>
          <a:p>
            <a:endParaRPr sz="900"/>
          </a:p>
        </p:txBody>
      </p:sp>
      <p:sp>
        <p:nvSpPr>
          <p:cNvPr id="9" name="線">
            <a:extLst>
              <a:ext uri="{FF2B5EF4-FFF2-40B4-BE49-F238E27FC236}">
                <a16:creationId xmlns:a16="http://schemas.microsoft.com/office/drawing/2014/main" id="{6F758121-7343-4AA7-A8BE-0978B715D46D}"/>
              </a:ext>
            </a:extLst>
          </p:cNvPr>
          <p:cNvSpPr/>
          <p:nvPr/>
        </p:nvSpPr>
        <p:spPr>
          <a:xfrm flipH="1" flipV="1">
            <a:off x="6599978" y="3212235"/>
            <a:ext cx="277899" cy="485121"/>
          </a:xfrm>
          <a:prstGeom prst="line">
            <a:avLst/>
          </a:prstGeom>
          <a:ln w="25400">
            <a:solidFill>
              <a:srgbClr val="000000"/>
            </a:solidFill>
            <a:miter lim="400000"/>
          </a:ln>
        </p:spPr>
        <p:txBody>
          <a:bodyPr lIns="25400" tIns="25400" rIns="25400" bIns="25400" anchor="ctr"/>
          <a:lstStyle/>
          <a:p>
            <a:endParaRPr sz="900"/>
          </a:p>
        </p:txBody>
      </p:sp>
      <p:sp>
        <p:nvSpPr>
          <p:cNvPr id="10" name="線">
            <a:extLst>
              <a:ext uri="{FF2B5EF4-FFF2-40B4-BE49-F238E27FC236}">
                <a16:creationId xmlns:a16="http://schemas.microsoft.com/office/drawing/2014/main" id="{40AD745B-145D-4C43-AB75-6A523A6FFA17}"/>
              </a:ext>
            </a:extLst>
          </p:cNvPr>
          <p:cNvSpPr/>
          <p:nvPr/>
        </p:nvSpPr>
        <p:spPr>
          <a:xfrm flipH="1" flipV="1">
            <a:off x="5706311" y="2573280"/>
            <a:ext cx="455949" cy="855719"/>
          </a:xfrm>
          <a:prstGeom prst="line">
            <a:avLst/>
          </a:prstGeom>
          <a:ln w="25400">
            <a:solidFill>
              <a:srgbClr val="000000"/>
            </a:solidFill>
            <a:miter lim="400000"/>
          </a:ln>
        </p:spPr>
        <p:txBody>
          <a:bodyPr lIns="25400" tIns="25400" rIns="25400" bIns="25400" anchor="ctr"/>
          <a:lstStyle/>
          <a:p>
            <a:endParaRPr sz="900"/>
          </a:p>
        </p:txBody>
      </p:sp>
      <p:sp>
        <p:nvSpPr>
          <p:cNvPr id="15" name="線">
            <a:extLst>
              <a:ext uri="{FF2B5EF4-FFF2-40B4-BE49-F238E27FC236}">
                <a16:creationId xmlns:a16="http://schemas.microsoft.com/office/drawing/2014/main" id="{FE3466AF-1B9D-4968-BB28-0001F1D2E85B}"/>
              </a:ext>
            </a:extLst>
          </p:cNvPr>
          <p:cNvSpPr/>
          <p:nvPr/>
        </p:nvSpPr>
        <p:spPr>
          <a:xfrm flipH="1" flipV="1">
            <a:off x="8671486" y="1872018"/>
            <a:ext cx="84887" cy="145624"/>
          </a:xfrm>
          <a:prstGeom prst="line">
            <a:avLst/>
          </a:prstGeom>
          <a:ln w="25400">
            <a:solidFill>
              <a:srgbClr val="000000"/>
            </a:solidFill>
            <a:miter lim="400000"/>
          </a:ln>
        </p:spPr>
        <p:txBody>
          <a:bodyPr lIns="25400" tIns="25400" rIns="25400" bIns="25400" anchor="ctr"/>
          <a:lstStyle/>
          <a:p>
            <a:endParaRPr sz="900"/>
          </a:p>
        </p:txBody>
      </p:sp>
      <p:sp>
        <p:nvSpPr>
          <p:cNvPr id="16" name="線">
            <a:extLst>
              <a:ext uri="{FF2B5EF4-FFF2-40B4-BE49-F238E27FC236}">
                <a16:creationId xmlns:a16="http://schemas.microsoft.com/office/drawing/2014/main" id="{5D7ABD1F-359B-4665-8D87-185A5F754CAC}"/>
              </a:ext>
            </a:extLst>
          </p:cNvPr>
          <p:cNvSpPr/>
          <p:nvPr/>
        </p:nvSpPr>
        <p:spPr>
          <a:xfrm flipH="1" flipV="1">
            <a:off x="5615608" y="3697357"/>
            <a:ext cx="655981" cy="1143000"/>
          </a:xfrm>
          <a:prstGeom prst="line">
            <a:avLst/>
          </a:prstGeom>
          <a:ln w="25400">
            <a:solidFill>
              <a:srgbClr val="000000"/>
            </a:solidFill>
            <a:miter lim="400000"/>
          </a:ln>
        </p:spPr>
        <p:txBody>
          <a:bodyPr lIns="25400" tIns="25400" rIns="25400" bIns="25400" anchor="ctr"/>
          <a:lstStyle/>
          <a:p>
            <a:endParaRPr sz="900"/>
          </a:p>
        </p:txBody>
      </p:sp>
      <p:sp>
        <p:nvSpPr>
          <p:cNvPr id="17" name="線">
            <a:extLst>
              <a:ext uri="{FF2B5EF4-FFF2-40B4-BE49-F238E27FC236}">
                <a16:creationId xmlns:a16="http://schemas.microsoft.com/office/drawing/2014/main" id="{CABBB3B0-D1FA-474F-96B7-849B4AD639AB}"/>
              </a:ext>
            </a:extLst>
          </p:cNvPr>
          <p:cNvSpPr/>
          <p:nvPr/>
        </p:nvSpPr>
        <p:spPr>
          <a:xfrm flipH="1" flipV="1">
            <a:off x="7157778" y="2923999"/>
            <a:ext cx="902855" cy="1576090"/>
          </a:xfrm>
          <a:prstGeom prst="line">
            <a:avLst/>
          </a:prstGeom>
          <a:ln w="25400">
            <a:solidFill>
              <a:srgbClr val="000000"/>
            </a:solidFill>
            <a:miter lim="400000"/>
          </a:ln>
        </p:spPr>
        <p:txBody>
          <a:bodyPr lIns="25400" tIns="25400" rIns="25400" bIns="25400" anchor="ctr"/>
          <a:lstStyle/>
          <a:p>
            <a:endParaRPr sz="900"/>
          </a:p>
        </p:txBody>
      </p:sp>
      <p:sp>
        <p:nvSpPr>
          <p:cNvPr id="18" name="線">
            <a:extLst>
              <a:ext uri="{FF2B5EF4-FFF2-40B4-BE49-F238E27FC236}">
                <a16:creationId xmlns:a16="http://schemas.microsoft.com/office/drawing/2014/main" id="{C01EE720-275C-474D-BDED-2EF7DC42A03F}"/>
              </a:ext>
            </a:extLst>
          </p:cNvPr>
          <p:cNvSpPr/>
          <p:nvPr/>
        </p:nvSpPr>
        <p:spPr>
          <a:xfrm flipH="1" flipV="1">
            <a:off x="7352394" y="2798104"/>
            <a:ext cx="72118" cy="125895"/>
          </a:xfrm>
          <a:prstGeom prst="line">
            <a:avLst/>
          </a:prstGeom>
          <a:ln w="25400">
            <a:solidFill>
              <a:srgbClr val="000000"/>
            </a:solidFill>
            <a:miter lim="400000"/>
          </a:ln>
        </p:spPr>
        <p:txBody>
          <a:bodyPr lIns="25400" tIns="25400" rIns="25400" bIns="25400" anchor="ctr"/>
          <a:lstStyle/>
          <a:p>
            <a:endParaRPr sz="900"/>
          </a:p>
        </p:txBody>
      </p:sp>
      <p:sp>
        <p:nvSpPr>
          <p:cNvPr id="20" name="各点を新しい軸上に移す">
            <a:extLst>
              <a:ext uri="{FF2B5EF4-FFF2-40B4-BE49-F238E27FC236}">
                <a16:creationId xmlns:a16="http://schemas.microsoft.com/office/drawing/2014/main" id="{5118E84A-B540-497B-A002-A554BA6DBA36}"/>
              </a:ext>
            </a:extLst>
          </p:cNvPr>
          <p:cNvSpPr txBox="1"/>
          <p:nvPr/>
        </p:nvSpPr>
        <p:spPr>
          <a:xfrm>
            <a:off x="2705750" y="5878901"/>
            <a:ext cx="6623608"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latin typeface="Hiragino Maru Gothic ProN W4" panose="020F0400000000000000" pitchFamily="34" charset="-128"/>
                <a:ea typeface="Hiragino Maru Gothic ProN W4" panose="020F0400000000000000" pitchFamily="34" charset="-128"/>
              </a:rPr>
              <a:t>この時の原点からの距離が新しい特徴量の値になります</a:t>
            </a:r>
            <a:endParaRPr lang="en-US" altLang="ja-JP" sz="2050" dirty="0">
              <a:latin typeface="Hiragino Maru Gothic ProN W4" panose="020F0400000000000000" pitchFamily="34" charset="-128"/>
              <a:ea typeface="Hiragino Maru Gothic ProN W4" panose="020F0400000000000000" pitchFamily="34" charset="-128"/>
            </a:endParaRPr>
          </a:p>
        </p:txBody>
      </p:sp>
      <p:sp>
        <p:nvSpPr>
          <p:cNvPr id="2" name="フリーフォーム: 図形 1">
            <a:extLst>
              <a:ext uri="{FF2B5EF4-FFF2-40B4-BE49-F238E27FC236}">
                <a16:creationId xmlns:a16="http://schemas.microsoft.com/office/drawing/2014/main" id="{9549DD44-D641-4D32-9DF0-5B87D8DFF4E9}"/>
              </a:ext>
            </a:extLst>
          </p:cNvPr>
          <p:cNvSpPr/>
          <p:nvPr/>
        </p:nvSpPr>
        <p:spPr>
          <a:xfrm>
            <a:off x="2782957" y="3717235"/>
            <a:ext cx="2842591" cy="1530626"/>
          </a:xfrm>
          <a:custGeom>
            <a:avLst/>
            <a:gdLst>
              <a:gd name="connsiteX0" fmla="*/ 0 w 2842591"/>
              <a:gd name="connsiteY0" fmla="*/ 1530626 h 1530626"/>
              <a:gd name="connsiteX1" fmla="*/ 1361660 w 2842591"/>
              <a:gd name="connsiteY1" fmla="*/ 496956 h 1530626"/>
              <a:gd name="connsiteX2" fmla="*/ 2842591 w 2842591"/>
              <a:gd name="connsiteY2" fmla="*/ 0 h 1530626"/>
              <a:gd name="connsiteX3" fmla="*/ 2842591 w 2842591"/>
              <a:gd name="connsiteY3" fmla="*/ 0 h 1530626"/>
            </a:gdLst>
            <a:ahLst/>
            <a:cxnLst>
              <a:cxn ang="0">
                <a:pos x="connsiteX0" y="connsiteY0"/>
              </a:cxn>
              <a:cxn ang="0">
                <a:pos x="connsiteX1" y="connsiteY1"/>
              </a:cxn>
              <a:cxn ang="0">
                <a:pos x="connsiteX2" y="connsiteY2"/>
              </a:cxn>
              <a:cxn ang="0">
                <a:pos x="connsiteX3" y="connsiteY3"/>
              </a:cxn>
            </a:cxnLst>
            <a:rect l="l" t="t" r="r" b="b"/>
            <a:pathLst>
              <a:path w="2842591" h="1530626">
                <a:moveTo>
                  <a:pt x="0" y="1530626"/>
                </a:moveTo>
                <a:cubicBezTo>
                  <a:pt x="443947" y="1141343"/>
                  <a:pt x="887895" y="752060"/>
                  <a:pt x="1361660" y="496956"/>
                </a:cubicBezTo>
                <a:cubicBezTo>
                  <a:pt x="1835425" y="241852"/>
                  <a:pt x="2842591" y="0"/>
                  <a:pt x="2842591" y="0"/>
                </a:cubicBezTo>
                <a:lnTo>
                  <a:pt x="2842591"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リーフォーム: 図形 2">
            <a:extLst>
              <a:ext uri="{FF2B5EF4-FFF2-40B4-BE49-F238E27FC236}">
                <a16:creationId xmlns:a16="http://schemas.microsoft.com/office/drawing/2014/main" id="{82B93E53-6618-4DFE-B829-8274630FC177}"/>
              </a:ext>
            </a:extLst>
          </p:cNvPr>
          <p:cNvSpPr/>
          <p:nvPr/>
        </p:nvSpPr>
        <p:spPr>
          <a:xfrm>
            <a:off x="2802835" y="3190461"/>
            <a:ext cx="3786808" cy="2077278"/>
          </a:xfrm>
          <a:custGeom>
            <a:avLst/>
            <a:gdLst>
              <a:gd name="connsiteX0" fmla="*/ 0 w 3786808"/>
              <a:gd name="connsiteY0" fmla="*/ 2077278 h 2077278"/>
              <a:gd name="connsiteX1" fmla="*/ 2663687 w 3786808"/>
              <a:gd name="connsiteY1" fmla="*/ 884582 h 2077278"/>
              <a:gd name="connsiteX2" fmla="*/ 3786808 w 3786808"/>
              <a:gd name="connsiteY2" fmla="*/ 0 h 2077278"/>
            </a:gdLst>
            <a:ahLst/>
            <a:cxnLst>
              <a:cxn ang="0">
                <a:pos x="connsiteX0" y="connsiteY0"/>
              </a:cxn>
              <a:cxn ang="0">
                <a:pos x="connsiteX1" y="connsiteY1"/>
              </a:cxn>
              <a:cxn ang="0">
                <a:pos x="connsiteX2" y="connsiteY2"/>
              </a:cxn>
            </a:cxnLst>
            <a:rect l="l" t="t" r="r" b="b"/>
            <a:pathLst>
              <a:path w="3786808" h="2077278">
                <a:moveTo>
                  <a:pt x="0" y="2077278"/>
                </a:moveTo>
                <a:cubicBezTo>
                  <a:pt x="1016276" y="1654036"/>
                  <a:pt x="2032552" y="1230795"/>
                  <a:pt x="2663687" y="884582"/>
                </a:cubicBezTo>
                <a:cubicBezTo>
                  <a:pt x="3294822" y="538369"/>
                  <a:pt x="3540815" y="269184"/>
                  <a:pt x="378680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リーフォーム: 図形 3">
            <a:extLst>
              <a:ext uri="{FF2B5EF4-FFF2-40B4-BE49-F238E27FC236}">
                <a16:creationId xmlns:a16="http://schemas.microsoft.com/office/drawing/2014/main" id="{3AF0E612-F4E1-40AF-A7E4-DCE54DD947CA}"/>
              </a:ext>
            </a:extLst>
          </p:cNvPr>
          <p:cNvSpPr/>
          <p:nvPr/>
        </p:nvSpPr>
        <p:spPr>
          <a:xfrm>
            <a:off x="2792896" y="3399183"/>
            <a:ext cx="3379304" cy="1858617"/>
          </a:xfrm>
          <a:custGeom>
            <a:avLst/>
            <a:gdLst>
              <a:gd name="connsiteX0" fmla="*/ 0 w 3379304"/>
              <a:gd name="connsiteY0" fmla="*/ 1858617 h 1858617"/>
              <a:gd name="connsiteX1" fmla="*/ 1709530 w 3379304"/>
              <a:gd name="connsiteY1" fmla="*/ 347869 h 1858617"/>
              <a:gd name="connsiteX2" fmla="*/ 3379304 w 3379304"/>
              <a:gd name="connsiteY2" fmla="*/ 0 h 1858617"/>
            </a:gdLst>
            <a:ahLst/>
            <a:cxnLst>
              <a:cxn ang="0">
                <a:pos x="connsiteX0" y="connsiteY0"/>
              </a:cxn>
              <a:cxn ang="0">
                <a:pos x="connsiteX1" y="connsiteY1"/>
              </a:cxn>
              <a:cxn ang="0">
                <a:pos x="connsiteX2" y="connsiteY2"/>
              </a:cxn>
            </a:cxnLst>
            <a:rect l="l" t="t" r="r" b="b"/>
            <a:pathLst>
              <a:path w="3379304" h="1858617">
                <a:moveTo>
                  <a:pt x="0" y="1858617"/>
                </a:moveTo>
                <a:cubicBezTo>
                  <a:pt x="573156" y="1258127"/>
                  <a:pt x="1146313" y="657638"/>
                  <a:pt x="1709530" y="347869"/>
                </a:cubicBezTo>
                <a:cubicBezTo>
                  <a:pt x="2272747" y="38100"/>
                  <a:pt x="2826025" y="19050"/>
                  <a:pt x="337930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3B41A4E2-3541-4D5E-8963-7DAA81B07847}"/>
              </a:ext>
            </a:extLst>
          </p:cNvPr>
          <p:cNvSpPr/>
          <p:nvPr/>
        </p:nvSpPr>
        <p:spPr>
          <a:xfrm>
            <a:off x="2792896" y="2882348"/>
            <a:ext cx="4373217" cy="2385391"/>
          </a:xfrm>
          <a:custGeom>
            <a:avLst/>
            <a:gdLst>
              <a:gd name="connsiteX0" fmla="*/ 0 w 4373217"/>
              <a:gd name="connsiteY0" fmla="*/ 2385391 h 2385391"/>
              <a:gd name="connsiteX1" fmla="*/ 2027582 w 4373217"/>
              <a:gd name="connsiteY1" fmla="*/ 1808922 h 2385391"/>
              <a:gd name="connsiteX2" fmla="*/ 4373217 w 4373217"/>
              <a:gd name="connsiteY2" fmla="*/ 0 h 2385391"/>
            </a:gdLst>
            <a:ahLst/>
            <a:cxnLst>
              <a:cxn ang="0">
                <a:pos x="connsiteX0" y="connsiteY0"/>
              </a:cxn>
              <a:cxn ang="0">
                <a:pos x="connsiteX1" y="connsiteY1"/>
              </a:cxn>
              <a:cxn ang="0">
                <a:pos x="connsiteX2" y="connsiteY2"/>
              </a:cxn>
            </a:cxnLst>
            <a:rect l="l" t="t" r="r" b="b"/>
            <a:pathLst>
              <a:path w="4373217" h="2385391">
                <a:moveTo>
                  <a:pt x="0" y="2385391"/>
                </a:moveTo>
                <a:cubicBezTo>
                  <a:pt x="649356" y="2295939"/>
                  <a:pt x="1298713" y="2206487"/>
                  <a:pt x="2027582" y="1808922"/>
                </a:cubicBezTo>
                <a:cubicBezTo>
                  <a:pt x="2756452" y="1411357"/>
                  <a:pt x="3564834" y="705678"/>
                  <a:pt x="4373217"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図形 6">
            <a:extLst>
              <a:ext uri="{FF2B5EF4-FFF2-40B4-BE49-F238E27FC236}">
                <a16:creationId xmlns:a16="http://schemas.microsoft.com/office/drawing/2014/main" id="{FBB7BBDA-ACAE-482B-B659-579B5256E794}"/>
              </a:ext>
            </a:extLst>
          </p:cNvPr>
          <p:cNvSpPr/>
          <p:nvPr/>
        </p:nvSpPr>
        <p:spPr>
          <a:xfrm>
            <a:off x="2763078" y="2773017"/>
            <a:ext cx="4591879" cy="2484783"/>
          </a:xfrm>
          <a:custGeom>
            <a:avLst/>
            <a:gdLst>
              <a:gd name="connsiteX0" fmla="*/ 0 w 4591879"/>
              <a:gd name="connsiteY0" fmla="*/ 2484783 h 2484783"/>
              <a:gd name="connsiteX1" fmla="*/ 1749287 w 4591879"/>
              <a:gd name="connsiteY1" fmla="*/ 626166 h 2484783"/>
              <a:gd name="connsiteX2" fmla="*/ 4591879 w 4591879"/>
              <a:gd name="connsiteY2" fmla="*/ 0 h 2484783"/>
            </a:gdLst>
            <a:ahLst/>
            <a:cxnLst>
              <a:cxn ang="0">
                <a:pos x="connsiteX0" y="connsiteY0"/>
              </a:cxn>
              <a:cxn ang="0">
                <a:pos x="connsiteX1" y="connsiteY1"/>
              </a:cxn>
              <a:cxn ang="0">
                <a:pos x="connsiteX2" y="connsiteY2"/>
              </a:cxn>
            </a:cxnLst>
            <a:rect l="l" t="t" r="r" b="b"/>
            <a:pathLst>
              <a:path w="4591879" h="2484783">
                <a:moveTo>
                  <a:pt x="0" y="2484783"/>
                </a:moveTo>
                <a:cubicBezTo>
                  <a:pt x="491987" y="1762539"/>
                  <a:pt x="983974" y="1040296"/>
                  <a:pt x="1749287" y="626166"/>
                </a:cubicBezTo>
                <a:cubicBezTo>
                  <a:pt x="2514600" y="212035"/>
                  <a:pt x="3553239" y="106017"/>
                  <a:pt x="459187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図形 7">
            <a:extLst>
              <a:ext uri="{FF2B5EF4-FFF2-40B4-BE49-F238E27FC236}">
                <a16:creationId xmlns:a16="http://schemas.microsoft.com/office/drawing/2014/main" id="{A92B3E9C-98D1-4C24-9636-0DB8DEEB71D0}"/>
              </a:ext>
            </a:extLst>
          </p:cNvPr>
          <p:cNvSpPr/>
          <p:nvPr/>
        </p:nvSpPr>
        <p:spPr>
          <a:xfrm>
            <a:off x="2733261" y="2017643"/>
            <a:ext cx="6033052" cy="3200400"/>
          </a:xfrm>
          <a:custGeom>
            <a:avLst/>
            <a:gdLst>
              <a:gd name="connsiteX0" fmla="*/ 0 w 6033052"/>
              <a:gd name="connsiteY0" fmla="*/ 3200400 h 3200400"/>
              <a:gd name="connsiteX1" fmla="*/ 1679713 w 6033052"/>
              <a:gd name="connsiteY1" fmla="*/ 834887 h 3200400"/>
              <a:gd name="connsiteX2" fmla="*/ 6033052 w 6033052"/>
              <a:gd name="connsiteY2" fmla="*/ 0 h 3200400"/>
            </a:gdLst>
            <a:ahLst/>
            <a:cxnLst>
              <a:cxn ang="0">
                <a:pos x="connsiteX0" y="connsiteY0"/>
              </a:cxn>
              <a:cxn ang="0">
                <a:pos x="connsiteX1" y="connsiteY1"/>
              </a:cxn>
              <a:cxn ang="0">
                <a:pos x="connsiteX2" y="connsiteY2"/>
              </a:cxn>
            </a:cxnLst>
            <a:rect l="l" t="t" r="r" b="b"/>
            <a:pathLst>
              <a:path w="6033052" h="3200400">
                <a:moveTo>
                  <a:pt x="0" y="3200400"/>
                </a:moveTo>
                <a:cubicBezTo>
                  <a:pt x="337102" y="2284343"/>
                  <a:pt x="674204" y="1368287"/>
                  <a:pt x="1679713" y="834887"/>
                </a:cubicBezTo>
                <a:cubicBezTo>
                  <a:pt x="2685222" y="301487"/>
                  <a:pt x="4359137" y="150743"/>
                  <a:pt x="6033052"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18D207E1-64CB-4FBF-BF37-105730A61ACF}"/>
              </a:ext>
            </a:extLst>
          </p:cNvPr>
          <p:cNvSpPr txBox="1"/>
          <p:nvPr/>
        </p:nvSpPr>
        <p:spPr>
          <a:xfrm>
            <a:off x="4721674" y="3614990"/>
            <a:ext cx="565569" cy="369332"/>
          </a:xfrm>
          <a:prstGeom prst="rect">
            <a:avLst/>
          </a:prstGeom>
          <a:noFill/>
        </p:spPr>
        <p:txBody>
          <a:bodyPr wrap="square" rtlCol="0">
            <a:spAutoFit/>
          </a:bodyPr>
          <a:lstStyle/>
          <a:p>
            <a:r>
              <a:rPr kumimoji="1" lang="en-US" altLang="ja-JP" b="1" dirty="0"/>
              <a:t>6.4</a:t>
            </a:r>
            <a:endParaRPr kumimoji="1" lang="ja-JP" altLang="en-US" b="1" dirty="0"/>
          </a:p>
        </p:txBody>
      </p:sp>
      <p:sp>
        <p:nvSpPr>
          <p:cNvPr id="30" name="テキスト ボックス 29">
            <a:extLst>
              <a:ext uri="{FF2B5EF4-FFF2-40B4-BE49-F238E27FC236}">
                <a16:creationId xmlns:a16="http://schemas.microsoft.com/office/drawing/2014/main" id="{78F89E00-381E-4D37-A03D-99E9F20F456D}"/>
              </a:ext>
            </a:extLst>
          </p:cNvPr>
          <p:cNvSpPr txBox="1"/>
          <p:nvPr/>
        </p:nvSpPr>
        <p:spPr>
          <a:xfrm>
            <a:off x="4696238" y="4221863"/>
            <a:ext cx="563167" cy="369332"/>
          </a:xfrm>
          <a:prstGeom prst="rect">
            <a:avLst/>
          </a:prstGeom>
          <a:noFill/>
        </p:spPr>
        <p:txBody>
          <a:bodyPr wrap="square" rtlCol="0">
            <a:spAutoFit/>
          </a:bodyPr>
          <a:lstStyle/>
          <a:p>
            <a:r>
              <a:rPr kumimoji="1" lang="en-US" altLang="ja-JP" b="1" dirty="0"/>
              <a:t>7.7</a:t>
            </a:r>
            <a:endParaRPr kumimoji="1" lang="ja-JP" altLang="en-US" b="1" dirty="0"/>
          </a:p>
        </p:txBody>
      </p:sp>
      <p:sp>
        <p:nvSpPr>
          <p:cNvPr id="31" name="テキスト ボックス 30">
            <a:extLst>
              <a:ext uri="{FF2B5EF4-FFF2-40B4-BE49-F238E27FC236}">
                <a16:creationId xmlns:a16="http://schemas.microsoft.com/office/drawing/2014/main" id="{9C39A703-991B-4775-87CC-2A9D55DDCCD8}"/>
              </a:ext>
            </a:extLst>
          </p:cNvPr>
          <p:cNvSpPr txBox="1"/>
          <p:nvPr/>
        </p:nvSpPr>
        <p:spPr>
          <a:xfrm>
            <a:off x="5267123" y="3189030"/>
            <a:ext cx="548847" cy="369332"/>
          </a:xfrm>
          <a:prstGeom prst="rect">
            <a:avLst/>
          </a:prstGeom>
          <a:noFill/>
        </p:spPr>
        <p:txBody>
          <a:bodyPr wrap="square" rtlCol="0">
            <a:spAutoFit/>
          </a:bodyPr>
          <a:lstStyle/>
          <a:p>
            <a:r>
              <a:rPr lang="en-US" altLang="ja-JP" b="1" dirty="0"/>
              <a:t>7.2</a:t>
            </a:r>
            <a:endParaRPr kumimoji="1" lang="ja-JP" altLang="en-US" b="1" dirty="0"/>
          </a:p>
        </p:txBody>
      </p:sp>
      <p:sp>
        <p:nvSpPr>
          <p:cNvPr id="32" name="テキスト ボックス 31">
            <a:extLst>
              <a:ext uri="{FF2B5EF4-FFF2-40B4-BE49-F238E27FC236}">
                <a16:creationId xmlns:a16="http://schemas.microsoft.com/office/drawing/2014/main" id="{7E3BDA91-D722-40AC-A661-51793B1490C9}"/>
              </a:ext>
            </a:extLst>
          </p:cNvPr>
          <p:cNvSpPr txBox="1"/>
          <p:nvPr/>
        </p:nvSpPr>
        <p:spPr>
          <a:xfrm>
            <a:off x="5184809" y="4323018"/>
            <a:ext cx="565568" cy="369332"/>
          </a:xfrm>
          <a:prstGeom prst="rect">
            <a:avLst/>
          </a:prstGeom>
          <a:noFill/>
        </p:spPr>
        <p:txBody>
          <a:bodyPr wrap="square" rtlCol="0">
            <a:spAutoFit/>
          </a:bodyPr>
          <a:lstStyle/>
          <a:p>
            <a:r>
              <a:rPr kumimoji="1" lang="en-US" altLang="ja-JP" b="1" dirty="0"/>
              <a:t>9.8</a:t>
            </a:r>
            <a:endParaRPr kumimoji="1" lang="ja-JP" altLang="en-US" b="1" dirty="0"/>
          </a:p>
        </p:txBody>
      </p:sp>
      <p:sp>
        <p:nvSpPr>
          <p:cNvPr id="33" name="テキスト ボックス 32">
            <a:extLst>
              <a:ext uri="{FF2B5EF4-FFF2-40B4-BE49-F238E27FC236}">
                <a16:creationId xmlns:a16="http://schemas.microsoft.com/office/drawing/2014/main" id="{28782796-17C7-44FC-82F3-A02F1414BA4F}"/>
              </a:ext>
            </a:extLst>
          </p:cNvPr>
          <p:cNvSpPr txBox="1"/>
          <p:nvPr/>
        </p:nvSpPr>
        <p:spPr>
          <a:xfrm>
            <a:off x="4785691" y="2358960"/>
            <a:ext cx="501552" cy="369332"/>
          </a:xfrm>
          <a:prstGeom prst="rect">
            <a:avLst/>
          </a:prstGeom>
          <a:noFill/>
        </p:spPr>
        <p:txBody>
          <a:bodyPr wrap="square" rtlCol="0">
            <a:spAutoFit/>
          </a:bodyPr>
          <a:lstStyle/>
          <a:p>
            <a:r>
              <a:rPr kumimoji="1" lang="en-US" altLang="ja-JP" b="1" dirty="0"/>
              <a:t>13</a:t>
            </a:r>
            <a:endParaRPr kumimoji="1" lang="ja-JP" altLang="en-US" b="1" dirty="0"/>
          </a:p>
        </p:txBody>
      </p:sp>
      <p:sp>
        <p:nvSpPr>
          <p:cNvPr id="34" name="テキスト ボックス 33">
            <a:extLst>
              <a:ext uri="{FF2B5EF4-FFF2-40B4-BE49-F238E27FC236}">
                <a16:creationId xmlns:a16="http://schemas.microsoft.com/office/drawing/2014/main" id="{7EA13662-FE1B-4B0F-84AD-0BE4EB5F0160}"/>
              </a:ext>
            </a:extLst>
          </p:cNvPr>
          <p:cNvSpPr txBox="1"/>
          <p:nvPr/>
        </p:nvSpPr>
        <p:spPr>
          <a:xfrm>
            <a:off x="4868747" y="2834531"/>
            <a:ext cx="718447" cy="369332"/>
          </a:xfrm>
          <a:prstGeom prst="rect">
            <a:avLst/>
          </a:prstGeom>
          <a:noFill/>
        </p:spPr>
        <p:txBody>
          <a:bodyPr wrap="square" rtlCol="0">
            <a:spAutoFit/>
          </a:bodyPr>
          <a:lstStyle/>
          <a:p>
            <a:r>
              <a:rPr kumimoji="1" lang="en-US" altLang="ja-JP" b="1" dirty="0"/>
              <a:t>10.1</a:t>
            </a:r>
            <a:endParaRPr kumimoji="1" lang="ja-JP" altLang="en-US" b="1" dirty="0"/>
          </a:p>
        </p:txBody>
      </p:sp>
      <p:sp>
        <p:nvSpPr>
          <p:cNvPr id="35" name="テキスト ボックス 34">
            <a:extLst>
              <a:ext uri="{FF2B5EF4-FFF2-40B4-BE49-F238E27FC236}">
                <a16:creationId xmlns:a16="http://schemas.microsoft.com/office/drawing/2014/main" id="{8CB65B01-C330-4DE3-A496-E821FFCB3215}"/>
              </a:ext>
            </a:extLst>
          </p:cNvPr>
          <p:cNvSpPr txBox="1"/>
          <p:nvPr/>
        </p:nvSpPr>
        <p:spPr>
          <a:xfrm>
            <a:off x="8494127" y="1514133"/>
            <a:ext cx="544371" cy="246221"/>
          </a:xfrm>
          <a:prstGeom prst="rect">
            <a:avLst/>
          </a:prstGeom>
          <a:noFill/>
        </p:spPr>
        <p:txBody>
          <a:bodyPr wrap="square" rtlCol="0">
            <a:spAutoFit/>
          </a:bodyPr>
          <a:lstStyle/>
          <a:p>
            <a:r>
              <a:rPr kumimoji="1" lang="en-US" altLang="ja-JP" sz="1000" dirty="0"/>
              <a:t>(10,9)</a:t>
            </a:r>
            <a:endParaRPr kumimoji="1" lang="ja-JP" altLang="en-US" sz="1000" dirty="0"/>
          </a:p>
        </p:txBody>
      </p:sp>
      <p:sp>
        <p:nvSpPr>
          <p:cNvPr id="36" name="テキスト ボックス 35">
            <a:extLst>
              <a:ext uri="{FF2B5EF4-FFF2-40B4-BE49-F238E27FC236}">
                <a16:creationId xmlns:a16="http://schemas.microsoft.com/office/drawing/2014/main" id="{22C5B42A-76AA-4D6B-81CE-57F4351B4641}"/>
              </a:ext>
            </a:extLst>
          </p:cNvPr>
          <p:cNvSpPr txBox="1"/>
          <p:nvPr/>
        </p:nvSpPr>
        <p:spPr>
          <a:xfrm>
            <a:off x="7502818" y="2867751"/>
            <a:ext cx="544371" cy="246221"/>
          </a:xfrm>
          <a:prstGeom prst="rect">
            <a:avLst/>
          </a:prstGeom>
          <a:noFill/>
        </p:spPr>
        <p:txBody>
          <a:bodyPr wrap="square" rtlCol="0">
            <a:spAutoFit/>
          </a:bodyPr>
          <a:lstStyle/>
          <a:p>
            <a:r>
              <a:rPr kumimoji="1" lang="en-US" altLang="ja-JP" sz="1000" dirty="0"/>
              <a:t>(8,6)</a:t>
            </a:r>
            <a:endParaRPr kumimoji="1" lang="ja-JP" altLang="en-US" sz="1000" dirty="0"/>
          </a:p>
        </p:txBody>
      </p:sp>
      <p:sp>
        <p:nvSpPr>
          <p:cNvPr id="37" name="テキスト ボックス 36">
            <a:extLst>
              <a:ext uri="{FF2B5EF4-FFF2-40B4-BE49-F238E27FC236}">
                <a16:creationId xmlns:a16="http://schemas.microsoft.com/office/drawing/2014/main" id="{C058967A-D2C1-4AED-B00A-564B3B2E881E}"/>
              </a:ext>
            </a:extLst>
          </p:cNvPr>
          <p:cNvSpPr txBox="1"/>
          <p:nvPr/>
        </p:nvSpPr>
        <p:spPr>
          <a:xfrm>
            <a:off x="8068348" y="4403301"/>
            <a:ext cx="544371" cy="246221"/>
          </a:xfrm>
          <a:prstGeom prst="rect">
            <a:avLst/>
          </a:prstGeom>
          <a:noFill/>
        </p:spPr>
        <p:txBody>
          <a:bodyPr wrap="square" rtlCol="0">
            <a:spAutoFit/>
          </a:bodyPr>
          <a:lstStyle/>
          <a:p>
            <a:r>
              <a:rPr kumimoji="1" lang="en-US" altLang="ja-JP" sz="1000" dirty="0"/>
              <a:t>(9,2)</a:t>
            </a:r>
            <a:endParaRPr kumimoji="1" lang="ja-JP" altLang="en-US" sz="1000" dirty="0"/>
          </a:p>
        </p:txBody>
      </p:sp>
      <p:sp>
        <p:nvSpPr>
          <p:cNvPr id="38" name="テキスト ボックス 37">
            <a:extLst>
              <a:ext uri="{FF2B5EF4-FFF2-40B4-BE49-F238E27FC236}">
                <a16:creationId xmlns:a16="http://schemas.microsoft.com/office/drawing/2014/main" id="{3729F3D3-3C33-4470-9F5D-48AD4DBFEF40}"/>
              </a:ext>
            </a:extLst>
          </p:cNvPr>
          <p:cNvSpPr txBox="1"/>
          <p:nvPr/>
        </p:nvSpPr>
        <p:spPr>
          <a:xfrm>
            <a:off x="6313996" y="4743779"/>
            <a:ext cx="544371" cy="246221"/>
          </a:xfrm>
          <a:prstGeom prst="rect">
            <a:avLst/>
          </a:prstGeom>
          <a:noFill/>
        </p:spPr>
        <p:txBody>
          <a:bodyPr wrap="square" rtlCol="0">
            <a:spAutoFit/>
          </a:bodyPr>
          <a:lstStyle/>
          <a:p>
            <a:r>
              <a:rPr kumimoji="1" lang="en-US" altLang="ja-JP" sz="1000" dirty="0"/>
              <a:t>(6,1)</a:t>
            </a:r>
            <a:endParaRPr kumimoji="1" lang="ja-JP" altLang="en-US" sz="1000" dirty="0"/>
          </a:p>
        </p:txBody>
      </p:sp>
      <p:sp>
        <p:nvSpPr>
          <p:cNvPr id="39" name="テキスト ボックス 38">
            <a:extLst>
              <a:ext uri="{FF2B5EF4-FFF2-40B4-BE49-F238E27FC236}">
                <a16:creationId xmlns:a16="http://schemas.microsoft.com/office/drawing/2014/main" id="{78725C9A-135B-4021-92B6-289652131A09}"/>
              </a:ext>
            </a:extLst>
          </p:cNvPr>
          <p:cNvSpPr txBox="1"/>
          <p:nvPr/>
        </p:nvSpPr>
        <p:spPr>
          <a:xfrm>
            <a:off x="6912893" y="3656571"/>
            <a:ext cx="544371" cy="246221"/>
          </a:xfrm>
          <a:prstGeom prst="rect">
            <a:avLst/>
          </a:prstGeom>
          <a:noFill/>
        </p:spPr>
        <p:txBody>
          <a:bodyPr wrap="square" rtlCol="0">
            <a:spAutoFit/>
          </a:bodyPr>
          <a:lstStyle/>
          <a:p>
            <a:r>
              <a:rPr kumimoji="1" lang="en-US" altLang="ja-JP" sz="1000" dirty="0"/>
              <a:t>(7,4)</a:t>
            </a:r>
            <a:endParaRPr kumimoji="1" lang="ja-JP" altLang="en-US" sz="1000" dirty="0"/>
          </a:p>
        </p:txBody>
      </p:sp>
      <p:sp>
        <p:nvSpPr>
          <p:cNvPr id="40" name="テキスト ボックス 39">
            <a:extLst>
              <a:ext uri="{FF2B5EF4-FFF2-40B4-BE49-F238E27FC236}">
                <a16:creationId xmlns:a16="http://schemas.microsoft.com/office/drawing/2014/main" id="{C1AE9C86-7998-45E3-8DE7-4D658076882C}"/>
              </a:ext>
            </a:extLst>
          </p:cNvPr>
          <p:cNvSpPr txBox="1"/>
          <p:nvPr/>
        </p:nvSpPr>
        <p:spPr>
          <a:xfrm>
            <a:off x="5745369" y="2457034"/>
            <a:ext cx="544371" cy="246221"/>
          </a:xfrm>
          <a:prstGeom prst="rect">
            <a:avLst/>
          </a:prstGeom>
          <a:noFill/>
        </p:spPr>
        <p:txBody>
          <a:bodyPr wrap="square" rtlCol="0">
            <a:spAutoFit/>
          </a:bodyPr>
          <a:lstStyle/>
          <a:p>
            <a:r>
              <a:rPr kumimoji="1" lang="en-US" altLang="ja-JP" sz="1000" dirty="0"/>
              <a:t>(5,7)</a:t>
            </a:r>
            <a:endParaRPr kumimoji="1" lang="ja-JP" altLang="en-US" sz="1000" dirty="0"/>
          </a:p>
        </p:txBody>
      </p:sp>
      <p:sp>
        <p:nvSpPr>
          <p:cNvPr id="14" name="四角形">
            <a:extLst>
              <a:ext uri="{FF2B5EF4-FFF2-40B4-BE49-F238E27FC236}">
                <a16:creationId xmlns:a16="http://schemas.microsoft.com/office/drawing/2014/main" id="{33BB0DE3-6497-A103-F3AC-2180CEB8B367}"/>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9" name="次元削減の例：主成分分析">
            <a:extLst>
              <a:ext uri="{FF2B5EF4-FFF2-40B4-BE49-F238E27FC236}">
                <a16:creationId xmlns:a16="http://schemas.microsoft.com/office/drawing/2014/main" id="{030008E3-0A18-C3CA-B758-2EFDC79D9C63}"/>
              </a:ext>
            </a:extLst>
          </p:cNvPr>
          <p:cNvSpPr txBox="1"/>
          <p:nvPr/>
        </p:nvSpPr>
        <p:spPr>
          <a:xfrm>
            <a:off x="3261749" y="172487"/>
            <a:ext cx="5572038"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どうやって新しい特徴量を作成しているのか</a:t>
            </a:r>
            <a:r>
              <a:rPr lang="ja-JP" altLang="en-US" sz="2050" dirty="0">
                <a:solidFill>
                  <a:schemeClr val="bg1"/>
                </a:solidFill>
                <a:latin typeface="Hiragino Maru Gothic ProN W4" panose="020F0400000000000000" pitchFamily="34" charset="-128"/>
                <a:ea typeface="Hiragino Maru Gothic ProN W4" panose="020F0400000000000000" pitchFamily="34" charset="-128"/>
              </a:rPr>
              <a:t>？</a:t>
            </a:r>
          </a:p>
        </p:txBody>
      </p:sp>
    </p:spTree>
    <p:extLst>
      <p:ext uri="{BB962C8B-B14F-4D97-AF65-F5344CB8AC3E}">
        <p14:creationId xmlns:p14="http://schemas.microsoft.com/office/powerpoint/2010/main" val="293352494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どうやって新しい特徴量を作成しているのか？">
            <a:extLst>
              <a:ext uri="{FF2B5EF4-FFF2-40B4-BE49-F238E27FC236}">
                <a16:creationId xmlns:a16="http://schemas.microsoft.com/office/drawing/2014/main" id="{E9201A4F-05EF-4481-BCF3-3BA1FFE37684}"/>
              </a:ext>
            </a:extLst>
          </p:cNvPr>
          <p:cNvSpPr txBox="1"/>
          <p:nvPr/>
        </p:nvSpPr>
        <p:spPr>
          <a:xfrm>
            <a:off x="4757392" y="4602232"/>
            <a:ext cx="839974"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色合い</a:t>
            </a:r>
            <a:endParaRPr sz="2050" dirty="0"/>
          </a:p>
        </p:txBody>
      </p:sp>
      <p:sp>
        <p:nvSpPr>
          <p:cNvPr id="13" name="どうやって新しい特徴量を作成しているのか？">
            <a:extLst>
              <a:ext uri="{FF2B5EF4-FFF2-40B4-BE49-F238E27FC236}">
                <a16:creationId xmlns:a16="http://schemas.microsoft.com/office/drawing/2014/main" id="{69B803F7-9CE6-40AD-9FEA-C4C7852D26C3}"/>
              </a:ext>
            </a:extLst>
          </p:cNvPr>
          <p:cNvSpPr txBox="1"/>
          <p:nvPr/>
        </p:nvSpPr>
        <p:spPr>
          <a:xfrm>
            <a:off x="310658" y="966871"/>
            <a:ext cx="577081"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甘さ</a:t>
            </a:r>
            <a:endParaRPr sz="2050" dirty="0"/>
          </a:p>
        </p:txBody>
      </p:sp>
      <p:sp>
        <p:nvSpPr>
          <p:cNvPr id="20" name="各点を新しい軸上に移す">
            <a:extLst>
              <a:ext uri="{FF2B5EF4-FFF2-40B4-BE49-F238E27FC236}">
                <a16:creationId xmlns:a16="http://schemas.microsoft.com/office/drawing/2014/main" id="{5118E84A-B540-497B-A002-A554BA6DBA36}"/>
              </a:ext>
            </a:extLst>
          </p:cNvPr>
          <p:cNvSpPr txBox="1"/>
          <p:nvPr/>
        </p:nvSpPr>
        <p:spPr>
          <a:xfrm>
            <a:off x="2707641" y="5881654"/>
            <a:ext cx="6623608" cy="682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latin typeface="Hiragino Maru Gothic ProN W4" panose="020F0400000000000000" pitchFamily="34" charset="-128"/>
                <a:ea typeface="Hiragino Maru Gothic ProN W4" panose="020F0400000000000000" pitchFamily="34" charset="-128"/>
              </a:rPr>
              <a:t>この時の原点からの距離が新しい特徴量の値になります</a:t>
            </a:r>
            <a:endParaRPr lang="en-US" altLang="ja-JP" sz="2050" dirty="0">
              <a:latin typeface="Hiragino Maru Gothic ProN W4" panose="020F0400000000000000" pitchFamily="34" charset="-128"/>
              <a:ea typeface="Hiragino Maru Gothic ProN W4" panose="020F0400000000000000" pitchFamily="34" charset="-128"/>
            </a:endParaRPr>
          </a:p>
          <a:p>
            <a:r>
              <a:rPr lang="ja-JP" altLang="en-US" sz="2050" dirty="0">
                <a:latin typeface="Hiragino Maru Gothic ProN W4" panose="020F0400000000000000" pitchFamily="34" charset="-128"/>
                <a:ea typeface="Hiragino Maru Gothic ProN W4" panose="020F0400000000000000" pitchFamily="34" charset="-128"/>
              </a:rPr>
              <a:t>これで</a:t>
            </a:r>
            <a:r>
              <a:rPr lang="en-US" altLang="ja-JP" sz="2050" dirty="0">
                <a:latin typeface="Hiragino Maru Gothic ProN W4" panose="020F0400000000000000" pitchFamily="34" charset="-128"/>
                <a:ea typeface="Hiragino Maru Gothic ProN W4" panose="020F0400000000000000" pitchFamily="34" charset="-128"/>
              </a:rPr>
              <a:t>2</a:t>
            </a:r>
            <a:r>
              <a:rPr lang="ja-JP" altLang="en-US" sz="2050" dirty="0">
                <a:latin typeface="Hiragino Maru Gothic ProN W4" panose="020F0400000000000000" pitchFamily="34" charset="-128"/>
                <a:ea typeface="Hiragino Maru Gothic ProN W4" panose="020F0400000000000000" pitchFamily="34" charset="-128"/>
              </a:rPr>
              <a:t>つの特徴量が</a:t>
            </a:r>
            <a:r>
              <a:rPr lang="en-US" altLang="ja-JP" sz="2050" dirty="0">
                <a:latin typeface="Hiragino Maru Gothic ProN W4" panose="020F0400000000000000" pitchFamily="34" charset="-128"/>
                <a:ea typeface="Hiragino Maru Gothic ProN W4" panose="020F0400000000000000" pitchFamily="34" charset="-128"/>
              </a:rPr>
              <a:t>1</a:t>
            </a:r>
            <a:r>
              <a:rPr lang="ja-JP" altLang="en-US" sz="2050" dirty="0">
                <a:latin typeface="Hiragino Maru Gothic ProN W4" panose="020F0400000000000000" pitchFamily="34" charset="-128"/>
                <a:ea typeface="Hiragino Maru Gothic ProN W4" panose="020F0400000000000000" pitchFamily="34" charset="-128"/>
              </a:rPr>
              <a:t>つに集約されたことになります</a:t>
            </a:r>
            <a:endParaRPr sz="2050" dirty="0">
              <a:latin typeface="Hiragino Maru Gothic ProN W4" panose="020F0400000000000000" pitchFamily="34" charset="-128"/>
              <a:ea typeface="Hiragino Maru Gothic ProN W4" panose="020F0400000000000000" pitchFamily="34" charset="-128"/>
            </a:endParaRPr>
          </a:p>
        </p:txBody>
      </p:sp>
      <p:pic>
        <p:nvPicPr>
          <p:cNvPr id="21" name="図 20">
            <a:extLst>
              <a:ext uri="{FF2B5EF4-FFF2-40B4-BE49-F238E27FC236}">
                <a16:creationId xmlns:a16="http://schemas.microsoft.com/office/drawing/2014/main" id="{345ABB71-BA8B-49EE-956C-284667ED4049}"/>
              </a:ext>
            </a:extLst>
          </p:cNvPr>
          <p:cNvPicPr>
            <a:picLocks noChangeAspect="1"/>
          </p:cNvPicPr>
          <p:nvPr/>
        </p:nvPicPr>
        <p:blipFill>
          <a:blip r:embed="rId2"/>
          <a:stretch>
            <a:fillRect/>
          </a:stretch>
        </p:blipFill>
        <p:spPr>
          <a:xfrm>
            <a:off x="599198" y="1373395"/>
            <a:ext cx="4889175" cy="3159578"/>
          </a:xfrm>
          <a:prstGeom prst="rect">
            <a:avLst/>
          </a:prstGeom>
        </p:spPr>
      </p:pic>
      <p:sp>
        <p:nvSpPr>
          <p:cNvPr id="33" name="矢印: 右 32">
            <a:extLst>
              <a:ext uri="{FF2B5EF4-FFF2-40B4-BE49-F238E27FC236}">
                <a16:creationId xmlns:a16="http://schemas.microsoft.com/office/drawing/2014/main" id="{20742155-3308-4279-97E2-D934DD1E58D8}"/>
              </a:ext>
            </a:extLst>
          </p:cNvPr>
          <p:cNvSpPr/>
          <p:nvPr/>
        </p:nvSpPr>
        <p:spPr>
          <a:xfrm>
            <a:off x="9251972" y="2831975"/>
            <a:ext cx="566531" cy="5367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38" name="表">
            <a:extLst>
              <a:ext uri="{FF2B5EF4-FFF2-40B4-BE49-F238E27FC236}">
                <a16:creationId xmlns:a16="http://schemas.microsoft.com/office/drawing/2014/main" id="{FB5CB2F4-15FF-4275-9B16-00CE79599BC6}"/>
              </a:ext>
            </a:extLst>
          </p:cNvPr>
          <p:cNvGraphicFramePr/>
          <p:nvPr>
            <p:extLst>
              <p:ext uri="{D42A27DB-BD31-4B8C-83A1-F6EECF244321}">
                <p14:modId xmlns:p14="http://schemas.microsoft.com/office/powerpoint/2010/main" val="2120817438"/>
              </p:ext>
            </p:extLst>
          </p:nvPr>
        </p:nvGraphicFramePr>
        <p:xfrm>
          <a:off x="6283642" y="1385543"/>
          <a:ext cx="2637767" cy="3370570"/>
        </p:xfrm>
        <a:graphic>
          <a:graphicData uri="http://schemas.openxmlformats.org/drawingml/2006/table">
            <a:tbl>
              <a:tblPr firstRow="1" firstCol="1" bandRow="1"/>
              <a:tblGrid>
                <a:gridCol w="954404">
                  <a:extLst>
                    <a:ext uri="{9D8B030D-6E8A-4147-A177-3AD203B41FA5}">
                      <a16:colId xmlns:a16="http://schemas.microsoft.com/office/drawing/2014/main" val="20000"/>
                    </a:ext>
                  </a:extLst>
                </a:gridCol>
                <a:gridCol w="709764">
                  <a:extLst>
                    <a:ext uri="{9D8B030D-6E8A-4147-A177-3AD203B41FA5}">
                      <a16:colId xmlns:a16="http://schemas.microsoft.com/office/drawing/2014/main" val="20001"/>
                    </a:ext>
                  </a:extLst>
                </a:gridCol>
                <a:gridCol w="973599">
                  <a:extLst>
                    <a:ext uri="{9D8B030D-6E8A-4147-A177-3AD203B41FA5}">
                      <a16:colId xmlns:a16="http://schemas.microsoft.com/office/drawing/2014/main" val="20003"/>
                    </a:ext>
                  </a:extLst>
                </a:gridCol>
              </a:tblGrid>
              <a:tr h="481510">
                <a:tc>
                  <a:txBody>
                    <a:bodyPr/>
                    <a:lstStyle/>
                    <a:p>
                      <a:pPr algn="ctr" defTabSz="914400">
                        <a:defRPr sz="2200" b="0">
                          <a:sym typeface="ヒラギノ角ゴ ProN W6"/>
                        </a:defRPr>
                      </a:pPr>
                      <a:endParaRPr sz="1400" dirty="0">
                        <a:solidFill>
                          <a:schemeClr val="tx1"/>
                        </a:solidFill>
                      </a:endParaRPr>
                    </a:p>
                  </a:txBody>
                  <a:tcPr marL="25400" marR="25400" marT="25400" marB="25400" anchor="ctr" horzOverflow="overflow"/>
                </a:tc>
                <a:tc>
                  <a:txBody>
                    <a:bodyPr/>
                    <a:lstStyle/>
                    <a:p>
                      <a:pPr algn="ctr" defTabSz="914400">
                        <a:defRPr sz="1800" b="0">
                          <a:solidFill>
                            <a:srgbClr val="000000"/>
                          </a:solidFill>
                        </a:defRPr>
                      </a:pPr>
                      <a:r>
                        <a:rPr lang="ja-JP" altLang="en-US" sz="1400" dirty="0">
                          <a:solidFill>
                            <a:schemeClr val="tx1"/>
                          </a:solidFill>
                          <a:sym typeface="ヒラギノ角ゴ ProN W6"/>
                        </a:rPr>
                        <a:t>色合い</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b="0">
                          <a:solidFill>
                            <a:srgbClr val="000000"/>
                          </a:solidFill>
                        </a:defRPr>
                      </a:pPr>
                      <a:r>
                        <a:rPr sz="1400">
                          <a:solidFill>
                            <a:schemeClr val="tx1"/>
                          </a:solidFill>
                          <a:sym typeface="ヒラギノ角ゴ ProN W6"/>
                        </a:rPr>
                        <a:t>甘さレベル</a:t>
                      </a:r>
                    </a:p>
                  </a:txBody>
                  <a:tcPr marL="25400" marR="25400" marT="25400" marB="25400" anchor="ctr" horzOverflow="overflow"/>
                </a:tc>
                <a:extLst>
                  <a:ext uri="{0D108BD9-81ED-4DB2-BD59-A6C34878D82A}">
                    <a16:rowId xmlns:a16="http://schemas.microsoft.com/office/drawing/2014/main" val="10000"/>
                  </a:ext>
                </a:extLst>
              </a:tr>
              <a:tr h="481510">
                <a:tc>
                  <a:txBody>
                    <a:bodyPr/>
                    <a:lstStyle/>
                    <a:p>
                      <a:pPr algn="ctr" defTabSz="914400">
                        <a:defRPr sz="1800" b="0">
                          <a:solidFill>
                            <a:srgbClr val="000000"/>
                          </a:solidFill>
                        </a:defRPr>
                      </a:pPr>
                      <a:r>
                        <a:rPr sz="1400" dirty="0">
                          <a:solidFill>
                            <a:schemeClr val="tx1"/>
                          </a:solidFill>
                          <a:sym typeface="ヒラギノ角ゴ ProN W6"/>
                        </a:rPr>
                        <a:t>りんご1</a:t>
                      </a:r>
                    </a:p>
                  </a:txBody>
                  <a:tcPr marL="25400" marR="25400" marT="25400" marB="25400" anchor="ctr" horzOverflow="overflow"/>
                </a:tc>
                <a:tc>
                  <a:txBody>
                    <a:bodyPr/>
                    <a:lstStyle/>
                    <a:p>
                      <a:pPr algn="ctr" defTabSz="914400">
                        <a:defRPr sz="1800"/>
                      </a:pPr>
                      <a:r>
                        <a:rPr sz="1400">
                          <a:solidFill>
                            <a:schemeClr val="tx1"/>
                          </a:solidFill>
                          <a:sym typeface="ヒラギノ角ゴ ProN W3"/>
                        </a:rPr>
                        <a:t>10</a:t>
                      </a: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9</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1"/>
                  </a:ext>
                </a:extLst>
              </a:tr>
              <a:tr h="481510">
                <a:tc>
                  <a:txBody>
                    <a:bodyPr/>
                    <a:lstStyle/>
                    <a:p>
                      <a:pPr algn="ctr" defTabSz="914400">
                        <a:defRPr sz="1800" b="0">
                          <a:solidFill>
                            <a:srgbClr val="000000"/>
                          </a:solidFill>
                        </a:defRPr>
                      </a:pPr>
                      <a:r>
                        <a:rPr sz="1400" dirty="0">
                          <a:solidFill>
                            <a:schemeClr val="tx1"/>
                          </a:solidFill>
                          <a:sym typeface="ヒラギノ角ゴ ProN W6"/>
                        </a:rPr>
                        <a:t>りんご２</a:t>
                      </a:r>
                    </a:p>
                  </a:txBody>
                  <a:tcPr marL="25400" marR="25400" marT="25400" marB="25400" anchor="ctr" horzOverflow="overflow"/>
                </a:tc>
                <a:tc>
                  <a:txBody>
                    <a:bodyPr/>
                    <a:lstStyle/>
                    <a:p>
                      <a:pPr algn="ctr" defTabSz="914400">
                        <a:defRPr sz="1800"/>
                      </a:pPr>
                      <a:r>
                        <a:rPr sz="1400" dirty="0">
                          <a:solidFill>
                            <a:schemeClr val="tx1"/>
                          </a:solidFill>
                          <a:sym typeface="ヒラギノ角ゴ ProN W3"/>
                        </a:rPr>
                        <a:t>8</a:t>
                      </a: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6</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2"/>
                  </a:ext>
                </a:extLst>
              </a:tr>
              <a:tr h="481510">
                <a:tc>
                  <a:txBody>
                    <a:bodyPr/>
                    <a:lstStyle/>
                    <a:p>
                      <a:pPr algn="ctr" defTabSz="914400">
                        <a:defRPr sz="1800" b="0">
                          <a:solidFill>
                            <a:srgbClr val="000000"/>
                          </a:solidFill>
                        </a:defRPr>
                      </a:pPr>
                      <a:r>
                        <a:rPr lang="ja-JP" altLang="en-US" sz="1400" dirty="0">
                          <a:solidFill>
                            <a:schemeClr val="tx1"/>
                          </a:solidFill>
                          <a:sym typeface="ヒラギノ角ゴ ProN W6"/>
                        </a:rPr>
                        <a:t>れもん</a:t>
                      </a:r>
                      <a:r>
                        <a:rPr lang="en-US" altLang="ja-JP" sz="1400" dirty="0">
                          <a:solidFill>
                            <a:schemeClr val="tx1"/>
                          </a:solidFill>
                          <a:sym typeface="ヒラギノ角ゴ ProN W6"/>
                        </a:rPr>
                        <a:t>1</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9</a:t>
                      </a:r>
                      <a:endParaRPr sz="1400" dirty="0">
                        <a:solidFill>
                          <a:schemeClr val="tx1"/>
                        </a:solidFill>
                        <a:sym typeface="ヒラギノ角ゴ ProN W3"/>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2</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3"/>
                  </a:ext>
                </a:extLst>
              </a:tr>
              <a:tr h="481510">
                <a:tc>
                  <a:txBody>
                    <a:bodyPr/>
                    <a:lstStyle/>
                    <a:p>
                      <a:pPr algn="ctr" defTabSz="914400">
                        <a:defRPr sz="1800" b="0">
                          <a:solidFill>
                            <a:srgbClr val="000000"/>
                          </a:solidFill>
                        </a:defRPr>
                      </a:pPr>
                      <a:r>
                        <a:rPr lang="ja-JP" altLang="en-US" sz="1400" dirty="0">
                          <a:solidFill>
                            <a:schemeClr val="tx1"/>
                          </a:solidFill>
                          <a:sym typeface="ヒラギノ角ゴ ProN W6"/>
                        </a:rPr>
                        <a:t>バナナ</a:t>
                      </a:r>
                      <a:r>
                        <a:rPr lang="en-US" altLang="ja-JP" sz="1400" dirty="0">
                          <a:solidFill>
                            <a:schemeClr val="tx1"/>
                          </a:solidFill>
                          <a:sym typeface="ヒラギノ角ゴ ProN W6"/>
                        </a:rPr>
                        <a:t>1</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5</a:t>
                      </a:r>
                      <a:endParaRPr sz="1400" dirty="0">
                        <a:solidFill>
                          <a:schemeClr val="tx1"/>
                        </a:solidFill>
                        <a:sym typeface="ヒラギノ角ゴ ProN W3"/>
                      </a:endParaRPr>
                    </a:p>
                  </a:txBody>
                  <a:tcPr marL="25400" marR="25400" marT="25400" marB="25400" anchor="ctr" horzOverflow="overflow"/>
                </a:tc>
                <a:tc>
                  <a:txBody>
                    <a:bodyPr/>
                    <a:lstStyle/>
                    <a:p>
                      <a:pPr algn="ctr" defTabSz="914400">
                        <a:defRPr sz="1800"/>
                      </a:pPr>
                      <a:r>
                        <a:rPr sz="1400" dirty="0">
                          <a:solidFill>
                            <a:schemeClr val="tx1"/>
                          </a:solidFill>
                          <a:sym typeface="ヒラギノ角ゴ ProN W3"/>
                        </a:rPr>
                        <a:t>7</a:t>
                      </a:r>
                    </a:p>
                  </a:txBody>
                  <a:tcPr marL="25400" marR="25400" marT="25400" marB="25400" anchor="ctr" horzOverflow="overflow"/>
                </a:tc>
                <a:extLst>
                  <a:ext uri="{0D108BD9-81ED-4DB2-BD59-A6C34878D82A}">
                    <a16:rowId xmlns:a16="http://schemas.microsoft.com/office/drawing/2014/main" val="10004"/>
                  </a:ext>
                </a:extLst>
              </a:tr>
              <a:tr h="481510">
                <a:tc>
                  <a:txBody>
                    <a:bodyPr/>
                    <a:lstStyle/>
                    <a:p>
                      <a:pPr algn="ctr" defTabSz="914400">
                        <a:defRPr sz="1800" b="0">
                          <a:solidFill>
                            <a:srgbClr val="000000"/>
                          </a:solidFill>
                        </a:defRPr>
                      </a:pPr>
                      <a:r>
                        <a:rPr lang="ja-JP" altLang="en-US" sz="1400" dirty="0">
                          <a:solidFill>
                            <a:schemeClr val="tx1"/>
                          </a:solidFill>
                          <a:sym typeface="ヒラギノ角ゴ ProN W6"/>
                        </a:rPr>
                        <a:t>バナナ</a:t>
                      </a:r>
                      <a:r>
                        <a:rPr lang="en-US" altLang="ja-JP" sz="1400" dirty="0">
                          <a:solidFill>
                            <a:schemeClr val="tx1"/>
                          </a:solidFill>
                          <a:sym typeface="ヒラギノ角ゴ ProN W6"/>
                        </a:rPr>
                        <a:t>2</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7</a:t>
                      </a:r>
                      <a:endParaRPr sz="1400" dirty="0">
                        <a:solidFill>
                          <a:schemeClr val="tx1"/>
                        </a:solidFill>
                        <a:sym typeface="ヒラギノ角ゴ ProN W3"/>
                      </a:endParaRPr>
                    </a:p>
                  </a:txBody>
                  <a:tcPr marL="25400" marR="25400" marT="25400" marB="25400" anchor="ctr" horzOverflow="overflow"/>
                </a:tc>
                <a:tc>
                  <a:txBody>
                    <a:bodyPr/>
                    <a:lstStyle/>
                    <a:p>
                      <a:pPr algn="ctr" defTabSz="914400">
                        <a:defRPr sz="1800"/>
                      </a:pPr>
                      <a:r>
                        <a:rPr sz="1400" dirty="0">
                          <a:solidFill>
                            <a:schemeClr val="tx1"/>
                          </a:solidFill>
                          <a:sym typeface="ヒラギノ角ゴ ProN W3"/>
                        </a:rPr>
                        <a:t>4</a:t>
                      </a:r>
                    </a:p>
                  </a:txBody>
                  <a:tcPr marL="25400" marR="25400" marT="25400" marB="25400" anchor="ctr" horzOverflow="overflow"/>
                </a:tc>
                <a:extLst>
                  <a:ext uri="{0D108BD9-81ED-4DB2-BD59-A6C34878D82A}">
                    <a16:rowId xmlns:a16="http://schemas.microsoft.com/office/drawing/2014/main" val="10005"/>
                  </a:ext>
                </a:extLst>
              </a:tr>
              <a:tr h="481510">
                <a:tc>
                  <a:txBody>
                    <a:bodyPr/>
                    <a:lstStyle/>
                    <a:p>
                      <a:pPr algn="ctr" defTabSz="914400">
                        <a:defRPr sz="1800" b="0">
                          <a:solidFill>
                            <a:srgbClr val="000000"/>
                          </a:solidFill>
                        </a:defRPr>
                      </a:pPr>
                      <a:r>
                        <a:rPr lang="ja-JP" altLang="en-US" sz="1400" dirty="0">
                          <a:solidFill>
                            <a:schemeClr val="tx1"/>
                          </a:solidFill>
                          <a:sym typeface="ヒラギノ角ゴ ProN W6"/>
                        </a:rPr>
                        <a:t>れもん</a:t>
                      </a:r>
                      <a:r>
                        <a:rPr lang="en-US" altLang="ja-JP" sz="1400" dirty="0">
                          <a:solidFill>
                            <a:schemeClr val="tx1"/>
                          </a:solidFill>
                          <a:sym typeface="ヒラギノ角ゴ ProN W6"/>
                        </a:rPr>
                        <a:t>2</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6</a:t>
                      </a:r>
                      <a:endParaRPr sz="1400" dirty="0">
                        <a:solidFill>
                          <a:schemeClr val="tx1"/>
                        </a:solidFill>
                        <a:sym typeface="ヒラギノ角ゴ ProN W3"/>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1</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6"/>
                  </a:ext>
                </a:extLst>
              </a:tr>
            </a:tbl>
          </a:graphicData>
        </a:graphic>
      </p:graphicFrame>
      <p:graphicFrame>
        <p:nvGraphicFramePr>
          <p:cNvPr id="39" name="表">
            <a:extLst>
              <a:ext uri="{FF2B5EF4-FFF2-40B4-BE49-F238E27FC236}">
                <a16:creationId xmlns:a16="http://schemas.microsoft.com/office/drawing/2014/main" id="{46B73AFB-63FE-49B0-85AB-858461DABD46}"/>
              </a:ext>
            </a:extLst>
          </p:cNvPr>
          <p:cNvGraphicFramePr/>
          <p:nvPr>
            <p:extLst>
              <p:ext uri="{D42A27DB-BD31-4B8C-83A1-F6EECF244321}">
                <p14:modId xmlns:p14="http://schemas.microsoft.com/office/powerpoint/2010/main" val="3063809985"/>
              </p:ext>
            </p:extLst>
          </p:nvPr>
        </p:nvGraphicFramePr>
        <p:xfrm>
          <a:off x="10027672" y="1415046"/>
          <a:ext cx="1928003" cy="3370570"/>
        </p:xfrm>
        <a:graphic>
          <a:graphicData uri="http://schemas.openxmlformats.org/drawingml/2006/table">
            <a:tbl>
              <a:tblPr firstRow="1" firstCol="1" bandRow="1"/>
              <a:tblGrid>
                <a:gridCol w="954404">
                  <a:extLst>
                    <a:ext uri="{9D8B030D-6E8A-4147-A177-3AD203B41FA5}">
                      <a16:colId xmlns:a16="http://schemas.microsoft.com/office/drawing/2014/main" val="20000"/>
                    </a:ext>
                  </a:extLst>
                </a:gridCol>
                <a:gridCol w="973599">
                  <a:extLst>
                    <a:ext uri="{9D8B030D-6E8A-4147-A177-3AD203B41FA5}">
                      <a16:colId xmlns:a16="http://schemas.microsoft.com/office/drawing/2014/main" val="20003"/>
                    </a:ext>
                  </a:extLst>
                </a:gridCol>
              </a:tblGrid>
              <a:tr h="481510">
                <a:tc>
                  <a:txBody>
                    <a:bodyPr/>
                    <a:lstStyle/>
                    <a:p>
                      <a:pPr algn="ctr" defTabSz="914400">
                        <a:defRPr sz="2200" b="0">
                          <a:sym typeface="ヒラギノ角ゴ ProN W6"/>
                        </a:defRPr>
                      </a:pPr>
                      <a:endParaRPr sz="1400" dirty="0">
                        <a:solidFill>
                          <a:schemeClr val="tx1"/>
                        </a:solidFill>
                      </a:endParaRPr>
                    </a:p>
                  </a:txBody>
                  <a:tcPr marL="25400" marR="25400" marT="25400" marB="25400" anchor="ctr" horzOverflow="overflow"/>
                </a:tc>
                <a:tc>
                  <a:txBody>
                    <a:bodyPr/>
                    <a:lstStyle/>
                    <a:p>
                      <a:pPr algn="ctr" defTabSz="914400">
                        <a:defRPr sz="1800" b="0">
                          <a:solidFill>
                            <a:srgbClr val="000000"/>
                          </a:solidFill>
                        </a:defRPr>
                      </a:pPr>
                      <a:r>
                        <a:rPr lang="ja-JP" altLang="en-US" sz="1400" dirty="0">
                          <a:solidFill>
                            <a:schemeClr val="tx1"/>
                          </a:solidFill>
                          <a:sym typeface="ヒラギノ角ゴ ProN W6"/>
                        </a:rPr>
                        <a:t>新たな</a:t>
                      </a:r>
                      <a:endParaRPr lang="en-US" altLang="ja-JP" sz="1400" dirty="0">
                        <a:solidFill>
                          <a:schemeClr val="tx1"/>
                        </a:solidFill>
                        <a:sym typeface="ヒラギノ角ゴ ProN W6"/>
                      </a:endParaRPr>
                    </a:p>
                    <a:p>
                      <a:pPr algn="ctr" defTabSz="914400">
                        <a:defRPr sz="1800" b="0">
                          <a:solidFill>
                            <a:srgbClr val="000000"/>
                          </a:solidFill>
                        </a:defRPr>
                      </a:pPr>
                      <a:r>
                        <a:rPr lang="ja-JP" altLang="en-US" sz="1400" dirty="0">
                          <a:solidFill>
                            <a:schemeClr val="tx1"/>
                          </a:solidFill>
                          <a:sym typeface="ヒラギノ角ゴ ProN W6"/>
                        </a:rPr>
                        <a:t>特徴量</a:t>
                      </a:r>
                      <a:endParaRPr sz="1400" dirty="0">
                        <a:solidFill>
                          <a:schemeClr val="tx1"/>
                        </a:solidFill>
                        <a:sym typeface="ヒラギノ角ゴ ProN W6"/>
                      </a:endParaRPr>
                    </a:p>
                  </a:txBody>
                  <a:tcPr marL="25400" marR="25400" marT="25400" marB="25400" anchor="ctr" horzOverflow="overflow"/>
                </a:tc>
                <a:extLst>
                  <a:ext uri="{0D108BD9-81ED-4DB2-BD59-A6C34878D82A}">
                    <a16:rowId xmlns:a16="http://schemas.microsoft.com/office/drawing/2014/main" val="10000"/>
                  </a:ext>
                </a:extLst>
              </a:tr>
              <a:tr h="481510">
                <a:tc>
                  <a:txBody>
                    <a:bodyPr/>
                    <a:lstStyle/>
                    <a:p>
                      <a:pPr algn="ctr" defTabSz="914400">
                        <a:defRPr sz="1800" b="0">
                          <a:solidFill>
                            <a:srgbClr val="000000"/>
                          </a:solidFill>
                        </a:defRPr>
                      </a:pPr>
                      <a:r>
                        <a:rPr sz="1400" dirty="0">
                          <a:solidFill>
                            <a:schemeClr val="tx1"/>
                          </a:solidFill>
                          <a:sym typeface="ヒラギノ角ゴ ProN W6"/>
                        </a:rPr>
                        <a:t>りんご1</a:t>
                      </a:r>
                    </a:p>
                  </a:txBody>
                  <a:tcPr marL="25400" marR="25400" marT="25400" marB="25400" anchor="ctr" horzOverflow="overflow"/>
                </a:tc>
                <a:tc>
                  <a:txBody>
                    <a:bodyPr/>
                    <a:lstStyle/>
                    <a:p>
                      <a:pPr algn="ctr" defTabSz="914400">
                        <a:defRPr sz="1800"/>
                      </a:pPr>
                      <a:r>
                        <a:rPr lang="en-US" altLang="ja-JP" sz="1400" dirty="0">
                          <a:solidFill>
                            <a:schemeClr val="tx1"/>
                          </a:solidFill>
                          <a:sym typeface="ヒラギノ角ゴ ProN W3"/>
                        </a:rPr>
                        <a:t>13</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1"/>
                  </a:ext>
                </a:extLst>
              </a:tr>
              <a:tr h="481510">
                <a:tc>
                  <a:txBody>
                    <a:bodyPr/>
                    <a:lstStyle/>
                    <a:p>
                      <a:pPr algn="ctr" defTabSz="914400">
                        <a:defRPr sz="1800" b="0">
                          <a:solidFill>
                            <a:srgbClr val="000000"/>
                          </a:solidFill>
                        </a:defRPr>
                      </a:pPr>
                      <a:r>
                        <a:rPr sz="1400" dirty="0">
                          <a:solidFill>
                            <a:schemeClr val="tx1"/>
                          </a:solidFill>
                          <a:sym typeface="ヒラギノ角ゴ ProN W6"/>
                        </a:rPr>
                        <a:t>りんご２</a:t>
                      </a: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10.1</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2"/>
                  </a:ext>
                </a:extLst>
              </a:tr>
              <a:tr h="481510">
                <a:tc>
                  <a:txBody>
                    <a:bodyPr/>
                    <a:lstStyle/>
                    <a:p>
                      <a:pPr algn="ctr" defTabSz="914400">
                        <a:defRPr sz="1800" b="0">
                          <a:solidFill>
                            <a:srgbClr val="000000"/>
                          </a:solidFill>
                        </a:defRPr>
                      </a:pPr>
                      <a:r>
                        <a:rPr lang="ja-JP" altLang="en-US" sz="1400" dirty="0">
                          <a:solidFill>
                            <a:schemeClr val="tx1"/>
                          </a:solidFill>
                          <a:sym typeface="ヒラギノ角ゴ ProN W6"/>
                        </a:rPr>
                        <a:t>れもん</a:t>
                      </a:r>
                      <a:r>
                        <a:rPr lang="en-US" altLang="ja-JP" sz="1400" dirty="0">
                          <a:solidFill>
                            <a:schemeClr val="tx1"/>
                          </a:solidFill>
                          <a:sym typeface="ヒラギノ角ゴ ProN W6"/>
                        </a:rPr>
                        <a:t>1</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9.8</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3"/>
                  </a:ext>
                </a:extLst>
              </a:tr>
              <a:tr h="481510">
                <a:tc>
                  <a:txBody>
                    <a:bodyPr/>
                    <a:lstStyle/>
                    <a:p>
                      <a:pPr algn="ctr" defTabSz="914400">
                        <a:defRPr sz="1800" b="0">
                          <a:solidFill>
                            <a:srgbClr val="000000"/>
                          </a:solidFill>
                        </a:defRPr>
                      </a:pPr>
                      <a:r>
                        <a:rPr lang="ja-JP" altLang="en-US" sz="1400" dirty="0">
                          <a:solidFill>
                            <a:schemeClr val="tx1"/>
                          </a:solidFill>
                          <a:sym typeface="ヒラギノ角ゴ ProN W6"/>
                        </a:rPr>
                        <a:t>バナナ</a:t>
                      </a:r>
                      <a:r>
                        <a:rPr lang="en-US" altLang="ja-JP" sz="1400" dirty="0">
                          <a:solidFill>
                            <a:schemeClr val="tx1"/>
                          </a:solidFill>
                          <a:sym typeface="ヒラギノ角ゴ ProN W6"/>
                        </a:rPr>
                        <a:t>1</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7.2</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4"/>
                  </a:ext>
                </a:extLst>
              </a:tr>
              <a:tr h="481510">
                <a:tc>
                  <a:txBody>
                    <a:bodyPr/>
                    <a:lstStyle/>
                    <a:p>
                      <a:pPr algn="ctr" defTabSz="914400">
                        <a:defRPr sz="1800" b="0">
                          <a:solidFill>
                            <a:srgbClr val="000000"/>
                          </a:solidFill>
                        </a:defRPr>
                      </a:pPr>
                      <a:r>
                        <a:rPr lang="ja-JP" altLang="en-US" sz="1400" dirty="0">
                          <a:solidFill>
                            <a:schemeClr val="tx1"/>
                          </a:solidFill>
                          <a:sym typeface="ヒラギノ角ゴ ProN W6"/>
                        </a:rPr>
                        <a:t>バナナ</a:t>
                      </a:r>
                      <a:r>
                        <a:rPr lang="en-US" altLang="ja-JP" sz="1400" dirty="0">
                          <a:solidFill>
                            <a:schemeClr val="tx1"/>
                          </a:solidFill>
                          <a:sym typeface="ヒラギノ角ゴ ProN W6"/>
                        </a:rPr>
                        <a:t>2</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7.7</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5"/>
                  </a:ext>
                </a:extLst>
              </a:tr>
              <a:tr h="481510">
                <a:tc>
                  <a:txBody>
                    <a:bodyPr/>
                    <a:lstStyle/>
                    <a:p>
                      <a:pPr algn="ctr" defTabSz="914400">
                        <a:defRPr sz="1800" b="0">
                          <a:solidFill>
                            <a:srgbClr val="000000"/>
                          </a:solidFill>
                        </a:defRPr>
                      </a:pPr>
                      <a:r>
                        <a:rPr lang="ja-JP" altLang="en-US" sz="1400" dirty="0">
                          <a:solidFill>
                            <a:schemeClr val="tx1"/>
                          </a:solidFill>
                          <a:sym typeface="ヒラギノ角ゴ ProN W6"/>
                        </a:rPr>
                        <a:t>れもん</a:t>
                      </a:r>
                      <a:r>
                        <a:rPr lang="en-US" altLang="ja-JP" sz="1400" dirty="0">
                          <a:solidFill>
                            <a:schemeClr val="tx1"/>
                          </a:solidFill>
                          <a:sym typeface="ヒラギノ角ゴ ProN W6"/>
                        </a:rPr>
                        <a:t>2</a:t>
                      </a:r>
                      <a:endParaRPr sz="1400" dirty="0">
                        <a:solidFill>
                          <a:schemeClr val="tx1"/>
                        </a:solidFill>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sym typeface="ヒラギノ角ゴ ProN W3"/>
                        </a:rPr>
                        <a:t>6.4</a:t>
                      </a:r>
                      <a:endParaRPr sz="1400" dirty="0">
                        <a:solidFill>
                          <a:schemeClr val="tx1"/>
                        </a:solidFill>
                        <a:sym typeface="ヒラギノ角ゴ ProN W3"/>
                      </a:endParaRPr>
                    </a:p>
                  </a:txBody>
                  <a:tcPr marL="25400" marR="25400" marT="25400" marB="25400" anchor="ctr" horzOverflow="overflow"/>
                </a:tc>
                <a:extLst>
                  <a:ext uri="{0D108BD9-81ED-4DB2-BD59-A6C34878D82A}">
                    <a16:rowId xmlns:a16="http://schemas.microsoft.com/office/drawing/2014/main" val="10006"/>
                  </a:ext>
                </a:extLst>
              </a:tr>
            </a:tbl>
          </a:graphicData>
        </a:graphic>
      </p:graphicFrame>
      <p:sp>
        <p:nvSpPr>
          <p:cNvPr id="2" name="四角形">
            <a:extLst>
              <a:ext uri="{FF2B5EF4-FFF2-40B4-BE49-F238E27FC236}">
                <a16:creationId xmlns:a16="http://schemas.microsoft.com/office/drawing/2014/main" id="{CE29B32C-EE18-AF21-620D-89AA7A065470}"/>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3" name="次元削減の例：主成分分析">
            <a:extLst>
              <a:ext uri="{FF2B5EF4-FFF2-40B4-BE49-F238E27FC236}">
                <a16:creationId xmlns:a16="http://schemas.microsoft.com/office/drawing/2014/main" id="{992917C3-1012-CFBE-AC98-9F99308F1FEA}"/>
              </a:ext>
            </a:extLst>
          </p:cNvPr>
          <p:cNvSpPr txBox="1"/>
          <p:nvPr/>
        </p:nvSpPr>
        <p:spPr>
          <a:xfrm>
            <a:off x="3261749" y="172487"/>
            <a:ext cx="5572038"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どうやって新しい特徴量を作成しているのか</a:t>
            </a:r>
            <a:r>
              <a:rPr lang="ja-JP" altLang="en-US" sz="2050" dirty="0">
                <a:solidFill>
                  <a:schemeClr val="bg1"/>
                </a:solidFill>
                <a:latin typeface="Hiragino Maru Gothic ProN W4" panose="020F0400000000000000" pitchFamily="34" charset="-128"/>
                <a:ea typeface="Hiragino Maru Gothic ProN W4" panose="020F0400000000000000" pitchFamily="34" charset="-128"/>
              </a:rPr>
              <a:t>？</a:t>
            </a:r>
          </a:p>
        </p:txBody>
      </p:sp>
    </p:spTree>
    <p:extLst>
      <p:ext uri="{BB962C8B-B14F-4D97-AF65-F5344CB8AC3E}">
        <p14:creationId xmlns:p14="http://schemas.microsoft.com/office/powerpoint/2010/main" val="366819448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四角形"/>
          <p:cNvSpPr/>
          <p:nvPr/>
        </p:nvSpPr>
        <p:spPr>
          <a:xfrm>
            <a:off x="7801" y="-2634"/>
            <a:ext cx="12192001" cy="708025"/>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212" name="リンゴ"/>
          <p:cNvSpPr/>
          <p:nvPr/>
        </p:nvSpPr>
        <p:spPr>
          <a:xfrm>
            <a:off x="2906463" y="1952264"/>
            <a:ext cx="769591" cy="875734"/>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13" name="バナナ"/>
          <p:cNvSpPr/>
          <p:nvPr/>
        </p:nvSpPr>
        <p:spPr>
          <a:xfrm>
            <a:off x="1303082" y="4141176"/>
            <a:ext cx="637636" cy="676275"/>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chemeClr val="accent4">
              <a:hueOff val="-461056"/>
              <a:satOff val="4338"/>
              <a:lumOff val="-10225"/>
            </a:schemeClr>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14" name="矢印"/>
          <p:cNvSpPr/>
          <p:nvPr/>
        </p:nvSpPr>
        <p:spPr>
          <a:xfrm>
            <a:off x="6218223" y="3422033"/>
            <a:ext cx="1434245" cy="635001"/>
          </a:xfrm>
          <a:prstGeom prst="rightArrow">
            <a:avLst>
              <a:gd name="adj1" fmla="val 32000"/>
              <a:gd name="adj2" fmla="val 64000"/>
            </a:avLst>
          </a:prstGeom>
          <a:solidFill>
            <a:schemeClr val="accent1"/>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15" name="レモン/ライム"/>
          <p:cNvSpPr/>
          <p:nvPr/>
        </p:nvSpPr>
        <p:spPr>
          <a:xfrm>
            <a:off x="3777472" y="3460165"/>
            <a:ext cx="848371" cy="535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16" name="リンゴ"/>
          <p:cNvSpPr/>
          <p:nvPr/>
        </p:nvSpPr>
        <p:spPr>
          <a:xfrm>
            <a:off x="2414054" y="4047580"/>
            <a:ext cx="769591" cy="875734"/>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17" name="リンゴ"/>
          <p:cNvSpPr/>
          <p:nvPr/>
        </p:nvSpPr>
        <p:spPr>
          <a:xfrm>
            <a:off x="4125551" y="2476824"/>
            <a:ext cx="769591" cy="875734"/>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18" name="リンゴ"/>
          <p:cNvSpPr/>
          <p:nvPr/>
        </p:nvSpPr>
        <p:spPr>
          <a:xfrm>
            <a:off x="2329071" y="3002294"/>
            <a:ext cx="769591" cy="875734"/>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19" name="レモン/ライム"/>
          <p:cNvSpPr/>
          <p:nvPr/>
        </p:nvSpPr>
        <p:spPr>
          <a:xfrm>
            <a:off x="3181955" y="2990027"/>
            <a:ext cx="848371" cy="535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20" name="レモン/ライム"/>
          <p:cNvSpPr/>
          <p:nvPr/>
        </p:nvSpPr>
        <p:spPr>
          <a:xfrm>
            <a:off x="4831186" y="4387977"/>
            <a:ext cx="848371" cy="535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21" name="レモン/ライム"/>
          <p:cNvSpPr/>
          <p:nvPr/>
        </p:nvSpPr>
        <p:spPr>
          <a:xfrm>
            <a:off x="1439855" y="2451391"/>
            <a:ext cx="848371" cy="535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22" name="バナナ"/>
          <p:cNvSpPr/>
          <p:nvPr/>
        </p:nvSpPr>
        <p:spPr>
          <a:xfrm>
            <a:off x="3883280" y="4141176"/>
            <a:ext cx="637637" cy="676275"/>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chemeClr val="accent4">
              <a:hueOff val="-461056"/>
              <a:satOff val="4338"/>
              <a:lumOff val="-10225"/>
            </a:schemeClr>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23" name="バナナ"/>
          <p:cNvSpPr/>
          <p:nvPr/>
        </p:nvSpPr>
        <p:spPr>
          <a:xfrm>
            <a:off x="3287764" y="3938876"/>
            <a:ext cx="637636" cy="676275"/>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chemeClr val="accent4">
              <a:hueOff val="-461056"/>
              <a:satOff val="4338"/>
              <a:lumOff val="-10225"/>
            </a:schemeClr>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24" name="バナナ"/>
          <p:cNvSpPr/>
          <p:nvPr/>
        </p:nvSpPr>
        <p:spPr>
          <a:xfrm>
            <a:off x="1162929" y="3426970"/>
            <a:ext cx="637637" cy="676275"/>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chemeClr val="accent4">
              <a:hueOff val="-461056"/>
              <a:satOff val="4338"/>
              <a:lumOff val="-10225"/>
            </a:schemeClr>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25" name="バナナ"/>
          <p:cNvSpPr/>
          <p:nvPr/>
        </p:nvSpPr>
        <p:spPr>
          <a:xfrm>
            <a:off x="4701075" y="3387725"/>
            <a:ext cx="637637" cy="676275"/>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chemeClr val="accent4">
              <a:hueOff val="-461056"/>
              <a:satOff val="4338"/>
              <a:lumOff val="-10225"/>
            </a:schemeClr>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26" name="角丸四角形"/>
          <p:cNvSpPr/>
          <p:nvPr/>
        </p:nvSpPr>
        <p:spPr>
          <a:xfrm>
            <a:off x="8628528" y="3146681"/>
            <a:ext cx="2148693" cy="1392516"/>
          </a:xfrm>
          <a:prstGeom prst="roundRect">
            <a:avLst>
              <a:gd name="adj" fmla="val 15000"/>
            </a:avLst>
          </a:prstGeom>
          <a:solidFill>
            <a:schemeClr val="accent3"/>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27" name="識別器"/>
          <p:cNvSpPr txBox="1"/>
          <p:nvPr/>
        </p:nvSpPr>
        <p:spPr>
          <a:xfrm>
            <a:off x="8222463" y="3362595"/>
            <a:ext cx="2960822" cy="4437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5100">
                <a:solidFill>
                  <a:srgbClr val="FFFFFF"/>
                </a:solidFill>
              </a:defRPr>
            </a:lvl1pPr>
          </a:lstStyle>
          <a:p>
            <a:pPr algn="ctr"/>
            <a:r>
              <a:rPr sz="2550" dirty="0" err="1">
                <a:latin typeface="Hiragino Maru Gothic ProN W4" panose="020F0400000000000000" pitchFamily="34" charset="-128"/>
                <a:ea typeface="Hiragino Maru Gothic ProN W4" panose="020F0400000000000000" pitchFamily="34" charset="-128"/>
              </a:rPr>
              <a:t>識別器</a:t>
            </a:r>
            <a:endParaRPr sz="2550" dirty="0">
              <a:latin typeface="Hiragino Maru Gothic ProN W4" panose="020F0400000000000000" pitchFamily="34" charset="-128"/>
              <a:ea typeface="Hiragino Maru Gothic ProN W4" panose="020F0400000000000000" pitchFamily="34" charset="-128"/>
            </a:endParaRPr>
          </a:p>
        </p:txBody>
      </p:sp>
      <p:sp>
        <p:nvSpPr>
          <p:cNvPr id="228" name="(≒分類マシーン)"/>
          <p:cNvSpPr txBox="1"/>
          <p:nvPr/>
        </p:nvSpPr>
        <p:spPr>
          <a:xfrm>
            <a:off x="8222463" y="3846900"/>
            <a:ext cx="2960822" cy="3513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900">
                <a:solidFill>
                  <a:srgbClr val="FFFFFF"/>
                </a:solidFill>
              </a:defRPr>
            </a:lvl1pPr>
          </a:lstStyle>
          <a:p>
            <a:pPr algn="ctr"/>
            <a:r>
              <a:rPr sz="1950" dirty="0">
                <a:latin typeface="Hiragino Maru Gothic ProN W4" panose="020F0400000000000000" pitchFamily="34" charset="-128"/>
                <a:ea typeface="Hiragino Maru Gothic ProN W4" panose="020F0400000000000000" pitchFamily="34" charset="-128"/>
              </a:rPr>
              <a:t>(≒</a:t>
            </a:r>
            <a:r>
              <a:rPr sz="1950" dirty="0" err="1">
                <a:latin typeface="Hiragino Maru Gothic ProN W4" panose="020F0400000000000000" pitchFamily="34" charset="-128"/>
                <a:ea typeface="Hiragino Maru Gothic ProN W4" panose="020F0400000000000000" pitchFamily="34" charset="-128"/>
              </a:rPr>
              <a:t>分類マシーン</a:t>
            </a:r>
            <a:r>
              <a:rPr sz="1950" dirty="0">
                <a:latin typeface="Hiragino Maru Gothic ProN W4" panose="020F0400000000000000" pitchFamily="34" charset="-128"/>
                <a:ea typeface="Hiragino Maru Gothic ProN W4" panose="020F0400000000000000" pitchFamily="34" charset="-128"/>
              </a:rPr>
              <a:t>)</a:t>
            </a:r>
          </a:p>
        </p:txBody>
      </p:sp>
      <p:sp>
        <p:nvSpPr>
          <p:cNvPr id="229" name="学習"/>
          <p:cNvSpPr txBox="1"/>
          <p:nvPr/>
        </p:nvSpPr>
        <p:spPr>
          <a:xfrm>
            <a:off x="6532428" y="4068056"/>
            <a:ext cx="577081" cy="366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4100">
                <a:latin typeface="+mn-lt"/>
                <a:ea typeface="+mn-ea"/>
                <a:cs typeface="+mn-cs"/>
                <a:sym typeface="ヒラギノ角ゴ ProN W3"/>
              </a:defRPr>
            </a:lvl1pPr>
          </a:lstStyle>
          <a:p>
            <a:r>
              <a:rPr sz="2050">
                <a:latin typeface="Hiragino Maru Gothic ProN W4" panose="020F0400000000000000" pitchFamily="34" charset="-128"/>
                <a:ea typeface="Hiragino Maru Gothic ProN W4" panose="020F0400000000000000" pitchFamily="34" charset="-128"/>
              </a:rPr>
              <a:t>学習</a:t>
            </a:r>
          </a:p>
        </p:txBody>
      </p:sp>
      <p:sp>
        <p:nvSpPr>
          <p:cNvPr id="230" name="入力"/>
          <p:cNvSpPr txBox="1"/>
          <p:nvPr/>
        </p:nvSpPr>
        <p:spPr>
          <a:xfrm>
            <a:off x="6532428" y="2947932"/>
            <a:ext cx="577081" cy="366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4100">
                <a:latin typeface="+mn-lt"/>
                <a:ea typeface="+mn-ea"/>
                <a:cs typeface="+mn-cs"/>
                <a:sym typeface="ヒラギノ角ゴ ProN W3"/>
              </a:defRPr>
            </a:lvl1pPr>
          </a:lstStyle>
          <a:p>
            <a:r>
              <a:rPr sz="2050">
                <a:latin typeface="Hiragino Maru Gothic ProN W4" panose="020F0400000000000000" pitchFamily="34" charset="-128"/>
                <a:ea typeface="Hiragino Maru Gothic ProN W4" panose="020F0400000000000000" pitchFamily="34" charset="-128"/>
              </a:rPr>
              <a:t>入力</a:t>
            </a:r>
          </a:p>
        </p:txBody>
      </p:sp>
      <p:sp>
        <p:nvSpPr>
          <p:cNvPr id="231" name="リンゴ"/>
          <p:cNvSpPr/>
          <p:nvPr/>
        </p:nvSpPr>
        <p:spPr>
          <a:xfrm>
            <a:off x="9324045" y="1642583"/>
            <a:ext cx="769591" cy="875734"/>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32" name="矢印"/>
          <p:cNvSpPr/>
          <p:nvPr/>
        </p:nvSpPr>
        <p:spPr>
          <a:xfrm rot="16200000" flipH="1">
            <a:off x="9471601" y="2615519"/>
            <a:ext cx="462548" cy="449835"/>
          </a:xfrm>
          <a:prstGeom prst="rightArrow">
            <a:avLst>
              <a:gd name="adj1" fmla="val 32000"/>
              <a:gd name="adj2" fmla="val 65809"/>
            </a:avLst>
          </a:prstGeom>
          <a:solidFill>
            <a:schemeClr val="accent1"/>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33" name="矢印"/>
          <p:cNvSpPr/>
          <p:nvPr/>
        </p:nvSpPr>
        <p:spPr>
          <a:xfrm rot="16200000" flipH="1">
            <a:off x="9471601" y="4642866"/>
            <a:ext cx="462548" cy="449835"/>
          </a:xfrm>
          <a:prstGeom prst="rightArrow">
            <a:avLst>
              <a:gd name="adj1" fmla="val 32000"/>
              <a:gd name="adj2" fmla="val 65809"/>
            </a:avLst>
          </a:prstGeom>
          <a:solidFill>
            <a:schemeClr val="accent1"/>
          </a:solidFill>
          <a:ln w="12700" cap="flat">
            <a:noFill/>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34" name="りんご!!"/>
          <p:cNvSpPr txBox="1"/>
          <p:nvPr/>
        </p:nvSpPr>
        <p:spPr>
          <a:xfrm>
            <a:off x="9202805" y="5168909"/>
            <a:ext cx="1013098" cy="3667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4100">
                <a:latin typeface="+mn-lt"/>
                <a:ea typeface="+mn-ea"/>
                <a:cs typeface="+mn-cs"/>
                <a:sym typeface="ヒラギノ角ゴ ProN W3"/>
              </a:defRPr>
            </a:lvl1pPr>
          </a:lstStyle>
          <a:p>
            <a:r>
              <a:rPr sz="2050">
                <a:latin typeface="Hiragino Maru Gothic ProN W4" panose="020F0400000000000000" pitchFamily="34" charset="-128"/>
                <a:ea typeface="Hiragino Maru Gothic ProN W4" panose="020F0400000000000000" pitchFamily="34" charset="-128"/>
              </a:rPr>
              <a:t>りんご!!</a:t>
            </a:r>
          </a:p>
        </p:txBody>
      </p:sp>
      <p:sp>
        <p:nvSpPr>
          <p:cNvPr id="235" name="りんご"/>
          <p:cNvSpPr txBox="1"/>
          <p:nvPr/>
        </p:nvSpPr>
        <p:spPr>
          <a:xfrm>
            <a:off x="3699069" y="1812795"/>
            <a:ext cx="724557" cy="320601"/>
          </a:xfrm>
          <a:prstGeom prst="rect">
            <a:avLst/>
          </a:prstGeom>
          <a:no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latin typeface="Hiragino Maru Gothic ProN W4" panose="020F0400000000000000" pitchFamily="34" charset="-128"/>
                <a:ea typeface="Hiragino Maru Gothic ProN W4" panose="020F0400000000000000" pitchFamily="34" charset="-128"/>
              </a:rPr>
              <a:t>りんご</a:t>
            </a:r>
          </a:p>
        </p:txBody>
      </p:sp>
      <p:sp>
        <p:nvSpPr>
          <p:cNvPr id="260" name="接続の線"/>
          <p:cNvSpPr/>
          <p:nvPr/>
        </p:nvSpPr>
        <p:spPr>
          <a:xfrm>
            <a:off x="3523561" y="1797931"/>
            <a:ext cx="349410" cy="352198"/>
          </a:xfrm>
          <a:custGeom>
            <a:avLst/>
            <a:gdLst/>
            <a:ahLst/>
            <a:cxnLst>
              <a:cxn ang="0">
                <a:pos x="wd2" y="hd2"/>
              </a:cxn>
              <a:cxn ang="5400000">
                <a:pos x="wd2" y="hd2"/>
              </a:cxn>
              <a:cxn ang="10800000">
                <a:pos x="wd2" y="hd2"/>
              </a:cxn>
              <a:cxn ang="16200000">
                <a:pos x="wd2" y="hd2"/>
              </a:cxn>
            </a:cxnLst>
            <a:rect l="0" t="0" r="r" b="b"/>
            <a:pathLst>
              <a:path w="21600" h="18497" extrusionOk="0">
                <a:moveTo>
                  <a:pt x="0" y="18497"/>
                </a:moveTo>
                <a:cubicBezTo>
                  <a:pt x="3213" y="2525"/>
                  <a:pt x="10413" y="-3103"/>
                  <a:pt x="21600" y="1613"/>
                </a:cubicBezTo>
              </a:path>
            </a:pathLst>
          </a:custGeom>
          <a:noFill/>
          <a:ln w="25400" cap="flat">
            <a:solidFill>
              <a:srgbClr val="000000"/>
            </a:solidFill>
            <a:prstDash val="solid"/>
            <a:miter lim="400000"/>
          </a:ln>
          <a:effectLst/>
        </p:spPr>
        <p:txBody>
          <a:bodyPr/>
          <a:lstStyle/>
          <a:p>
            <a:endParaRPr sz="900"/>
          </a:p>
        </p:txBody>
      </p:sp>
      <p:sp>
        <p:nvSpPr>
          <p:cNvPr id="237" name="りんご"/>
          <p:cNvSpPr txBox="1"/>
          <p:nvPr/>
        </p:nvSpPr>
        <p:spPr>
          <a:xfrm>
            <a:off x="4893092" y="2187117"/>
            <a:ext cx="724557" cy="320601"/>
          </a:xfrm>
          <a:prstGeom prst="rect">
            <a:avLst/>
          </a:prstGeom>
          <a:no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latin typeface="Hiragino Maru Gothic ProN W4" panose="020F0400000000000000" pitchFamily="34" charset="-128"/>
                <a:ea typeface="Hiragino Maru Gothic ProN W4" panose="020F0400000000000000" pitchFamily="34" charset="-128"/>
              </a:rPr>
              <a:t>りんご</a:t>
            </a:r>
          </a:p>
        </p:txBody>
      </p:sp>
      <p:sp>
        <p:nvSpPr>
          <p:cNvPr id="261" name="接続の線"/>
          <p:cNvSpPr/>
          <p:nvPr/>
        </p:nvSpPr>
        <p:spPr>
          <a:xfrm>
            <a:off x="4831249" y="2497621"/>
            <a:ext cx="86756" cy="429823"/>
          </a:xfrm>
          <a:custGeom>
            <a:avLst/>
            <a:gdLst/>
            <a:ahLst/>
            <a:cxnLst>
              <a:cxn ang="0">
                <a:pos x="wd2" y="hd2"/>
              </a:cxn>
              <a:cxn ang="5400000">
                <a:pos x="wd2" y="hd2"/>
              </a:cxn>
              <a:cxn ang="10800000">
                <a:pos x="wd2" y="hd2"/>
              </a:cxn>
              <a:cxn ang="16200000">
                <a:pos x="wd2" y="hd2"/>
              </a:cxn>
            </a:cxnLst>
            <a:rect l="0" t="0" r="r" b="b"/>
            <a:pathLst>
              <a:path w="16360" h="21600" extrusionOk="0">
                <a:moveTo>
                  <a:pt x="16360" y="21600"/>
                </a:moveTo>
                <a:cubicBezTo>
                  <a:pt x="-3296" y="11229"/>
                  <a:pt x="-5240" y="4029"/>
                  <a:pt x="10527" y="0"/>
                </a:cubicBezTo>
              </a:path>
            </a:pathLst>
          </a:custGeom>
          <a:noFill/>
          <a:ln w="25400" cap="flat">
            <a:solidFill>
              <a:srgbClr val="000000"/>
            </a:solidFill>
            <a:prstDash val="solid"/>
            <a:miter lim="400000"/>
          </a:ln>
          <a:effectLst/>
        </p:spPr>
        <p:txBody>
          <a:bodyPr/>
          <a:lstStyle/>
          <a:p>
            <a:endParaRPr sz="900"/>
          </a:p>
        </p:txBody>
      </p:sp>
      <p:sp>
        <p:nvSpPr>
          <p:cNvPr id="239" name="りんご"/>
          <p:cNvSpPr txBox="1"/>
          <p:nvPr/>
        </p:nvSpPr>
        <p:spPr>
          <a:xfrm>
            <a:off x="1498915" y="3028164"/>
            <a:ext cx="724557" cy="320601"/>
          </a:xfrm>
          <a:prstGeom prst="rect">
            <a:avLst/>
          </a:prstGeom>
          <a:no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latin typeface="Hiragino Maru Gothic ProN W4" panose="020F0400000000000000" pitchFamily="34" charset="-128"/>
                <a:ea typeface="Hiragino Maru Gothic ProN W4" panose="020F0400000000000000" pitchFamily="34" charset="-128"/>
              </a:rPr>
              <a:t>りんご</a:t>
            </a:r>
          </a:p>
        </p:txBody>
      </p:sp>
      <p:sp>
        <p:nvSpPr>
          <p:cNvPr id="262" name="接続の線"/>
          <p:cNvSpPr/>
          <p:nvPr/>
        </p:nvSpPr>
        <p:spPr>
          <a:xfrm>
            <a:off x="2187073" y="3329633"/>
            <a:ext cx="162844" cy="30067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749" y="18662"/>
                  <a:pt x="5549" y="11462"/>
                  <a:pt x="0" y="0"/>
                </a:cubicBezTo>
              </a:path>
            </a:pathLst>
          </a:custGeom>
          <a:noFill/>
          <a:ln w="25400" cap="flat">
            <a:solidFill>
              <a:srgbClr val="000000"/>
            </a:solidFill>
            <a:prstDash val="solid"/>
            <a:miter lim="400000"/>
          </a:ln>
          <a:effectLst/>
        </p:spPr>
        <p:txBody>
          <a:bodyPr/>
          <a:lstStyle/>
          <a:p>
            <a:endParaRPr sz="900"/>
          </a:p>
        </p:txBody>
      </p:sp>
      <p:sp>
        <p:nvSpPr>
          <p:cNvPr id="241" name="りんご"/>
          <p:cNvSpPr txBox="1"/>
          <p:nvPr/>
        </p:nvSpPr>
        <p:spPr>
          <a:xfrm>
            <a:off x="1543938" y="5117193"/>
            <a:ext cx="724557" cy="320601"/>
          </a:xfrm>
          <a:prstGeom prst="rect">
            <a:avLst/>
          </a:prstGeom>
          <a:no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latin typeface="Hiragino Maru Gothic ProN W4" panose="020F0400000000000000" pitchFamily="34" charset="-128"/>
                <a:ea typeface="Hiragino Maru Gothic ProN W4" panose="020F0400000000000000" pitchFamily="34" charset="-128"/>
              </a:rPr>
              <a:t>りんご</a:t>
            </a:r>
          </a:p>
        </p:txBody>
      </p:sp>
      <p:cxnSp>
        <p:nvCxnSpPr>
          <p:cNvPr id="242" name="接続の線"/>
          <p:cNvCxnSpPr>
            <a:cxnSpLocks/>
            <a:endCxn id="241" idx="0"/>
          </p:cNvCxnSpPr>
          <p:nvPr/>
        </p:nvCxnSpPr>
        <p:spPr>
          <a:xfrm flipH="1">
            <a:off x="1906217" y="4691775"/>
            <a:ext cx="529410" cy="425418"/>
          </a:xfrm>
          <a:prstGeom prst="straightConnector1">
            <a:avLst/>
          </a:prstGeom>
          <a:ln w="25400" cap="flat">
            <a:solidFill>
              <a:srgbClr val="000000"/>
            </a:solidFill>
            <a:prstDash val="solid"/>
            <a:miter lim="400000"/>
          </a:ln>
          <a:effectLst/>
        </p:spPr>
      </p:cxnSp>
      <p:sp>
        <p:nvSpPr>
          <p:cNvPr id="243" name="ばなな"/>
          <p:cNvSpPr txBox="1"/>
          <p:nvPr/>
        </p:nvSpPr>
        <p:spPr>
          <a:xfrm>
            <a:off x="5164483" y="2754390"/>
            <a:ext cx="724557" cy="320601"/>
          </a:xfrm>
          <a:prstGeom prst="rect">
            <a:avLst/>
          </a:prstGeom>
          <a:solidFill>
            <a:schemeClr val="bg1"/>
          </a:solid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latin typeface="Hiragino Maru Gothic ProN W4" panose="020F0400000000000000" pitchFamily="34" charset="-128"/>
                <a:ea typeface="Hiragino Maru Gothic ProN W4" panose="020F0400000000000000" pitchFamily="34" charset="-128"/>
              </a:rPr>
              <a:t>ばなな</a:t>
            </a:r>
          </a:p>
        </p:txBody>
      </p:sp>
      <p:cxnSp>
        <p:nvCxnSpPr>
          <p:cNvPr id="244" name="接続の線"/>
          <p:cNvCxnSpPr>
            <a:cxnSpLocks/>
            <a:endCxn id="243" idx="2"/>
          </p:cNvCxnSpPr>
          <p:nvPr/>
        </p:nvCxnSpPr>
        <p:spPr>
          <a:xfrm flipV="1">
            <a:off x="5328035" y="3074991"/>
            <a:ext cx="198727" cy="513075"/>
          </a:xfrm>
          <a:prstGeom prst="straightConnector1">
            <a:avLst/>
          </a:prstGeom>
          <a:ln w="25400" cap="flat">
            <a:solidFill>
              <a:srgbClr val="000000"/>
            </a:solidFill>
            <a:prstDash val="solid"/>
            <a:miter lim="400000"/>
          </a:ln>
          <a:effectLst/>
        </p:spPr>
      </p:cxnSp>
      <p:sp>
        <p:nvSpPr>
          <p:cNvPr id="245" name="レモン"/>
          <p:cNvSpPr txBox="1"/>
          <p:nvPr/>
        </p:nvSpPr>
        <p:spPr>
          <a:xfrm>
            <a:off x="5225705" y="4011186"/>
            <a:ext cx="724557" cy="320601"/>
          </a:xfrm>
          <a:prstGeom prst="rect">
            <a:avLst/>
          </a:prstGeom>
          <a:no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latin typeface="Hiragino Maru Gothic ProN W4" panose="020F0400000000000000" pitchFamily="34" charset="-128"/>
                <a:ea typeface="Hiragino Maru Gothic ProN W4" panose="020F0400000000000000" pitchFamily="34" charset="-128"/>
              </a:rPr>
              <a:t>レモン</a:t>
            </a:r>
          </a:p>
        </p:txBody>
      </p:sp>
      <p:sp>
        <p:nvSpPr>
          <p:cNvPr id="263" name="接続の線"/>
          <p:cNvSpPr/>
          <p:nvPr/>
        </p:nvSpPr>
        <p:spPr>
          <a:xfrm>
            <a:off x="5152297" y="4064348"/>
            <a:ext cx="70234" cy="334516"/>
          </a:xfrm>
          <a:custGeom>
            <a:avLst/>
            <a:gdLst/>
            <a:ahLst/>
            <a:cxnLst>
              <a:cxn ang="0">
                <a:pos x="wd2" y="hd2"/>
              </a:cxn>
              <a:cxn ang="5400000">
                <a:pos x="wd2" y="hd2"/>
              </a:cxn>
              <a:cxn ang="10800000">
                <a:pos x="wd2" y="hd2"/>
              </a:cxn>
              <a:cxn ang="16200000">
                <a:pos x="wd2" y="hd2"/>
              </a:cxn>
            </a:cxnLst>
            <a:rect l="0" t="0" r="r" b="b"/>
            <a:pathLst>
              <a:path w="19637" h="21600" extrusionOk="0">
                <a:moveTo>
                  <a:pt x="523" y="21600"/>
                </a:moveTo>
                <a:cubicBezTo>
                  <a:pt x="-1963" y="10472"/>
                  <a:pt x="4408" y="3272"/>
                  <a:pt x="19637" y="0"/>
                </a:cubicBezTo>
              </a:path>
            </a:pathLst>
          </a:custGeom>
          <a:noFill/>
          <a:ln w="25400" cap="flat">
            <a:solidFill>
              <a:srgbClr val="000000"/>
            </a:solidFill>
            <a:prstDash val="solid"/>
            <a:miter lim="400000"/>
          </a:ln>
          <a:effectLst/>
        </p:spPr>
        <p:txBody>
          <a:bodyPr/>
          <a:lstStyle/>
          <a:p>
            <a:endParaRPr sz="900"/>
          </a:p>
        </p:txBody>
      </p:sp>
      <p:sp>
        <p:nvSpPr>
          <p:cNvPr id="247" name="ばなな"/>
          <p:cNvSpPr txBox="1"/>
          <p:nvPr/>
        </p:nvSpPr>
        <p:spPr>
          <a:xfrm>
            <a:off x="4263290" y="4931412"/>
            <a:ext cx="724557" cy="320601"/>
          </a:xfrm>
          <a:prstGeom prst="rect">
            <a:avLst/>
          </a:prstGeom>
          <a:no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latin typeface="Hiragino Maru Gothic ProN W4" panose="020F0400000000000000" pitchFamily="34" charset="-128"/>
                <a:ea typeface="Hiragino Maru Gothic ProN W4" panose="020F0400000000000000" pitchFamily="34" charset="-128"/>
              </a:rPr>
              <a:t>ばなな</a:t>
            </a:r>
          </a:p>
        </p:txBody>
      </p:sp>
      <p:sp>
        <p:nvSpPr>
          <p:cNvPr id="264" name="接続の線"/>
          <p:cNvSpPr/>
          <p:nvPr/>
        </p:nvSpPr>
        <p:spPr>
          <a:xfrm>
            <a:off x="4226850" y="4745999"/>
            <a:ext cx="57835" cy="356986"/>
          </a:xfrm>
          <a:custGeom>
            <a:avLst/>
            <a:gdLst/>
            <a:ahLst/>
            <a:cxnLst>
              <a:cxn ang="0">
                <a:pos x="wd2" y="hd2"/>
              </a:cxn>
              <a:cxn ang="5400000">
                <a:pos x="wd2" y="hd2"/>
              </a:cxn>
              <a:cxn ang="10800000">
                <a:pos x="wd2" y="hd2"/>
              </a:cxn>
              <a:cxn ang="16200000">
                <a:pos x="wd2" y="hd2"/>
              </a:cxn>
            </a:cxnLst>
            <a:rect l="0" t="0" r="r" b="b"/>
            <a:pathLst>
              <a:path w="16440" h="21600" extrusionOk="0">
                <a:moveTo>
                  <a:pt x="9456" y="21600"/>
                </a:moveTo>
                <a:cubicBezTo>
                  <a:pt x="-5160" y="17986"/>
                  <a:pt x="-2832" y="10786"/>
                  <a:pt x="16440" y="0"/>
                </a:cubicBezTo>
              </a:path>
            </a:pathLst>
          </a:custGeom>
          <a:noFill/>
          <a:ln w="25400" cap="flat">
            <a:solidFill>
              <a:srgbClr val="000000"/>
            </a:solidFill>
            <a:prstDash val="solid"/>
            <a:miter lim="400000"/>
          </a:ln>
          <a:effectLst/>
        </p:spPr>
        <p:txBody>
          <a:bodyPr/>
          <a:lstStyle/>
          <a:p>
            <a:endParaRPr sz="900"/>
          </a:p>
        </p:txBody>
      </p:sp>
      <p:sp>
        <p:nvSpPr>
          <p:cNvPr id="249" name="ばなな"/>
          <p:cNvSpPr txBox="1"/>
          <p:nvPr/>
        </p:nvSpPr>
        <p:spPr>
          <a:xfrm>
            <a:off x="3341912" y="4931412"/>
            <a:ext cx="724557" cy="320601"/>
          </a:xfrm>
          <a:prstGeom prst="rect">
            <a:avLst/>
          </a:prstGeom>
          <a:no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latin typeface="Hiragino Maru Gothic ProN W4" panose="020F0400000000000000" pitchFamily="34" charset="-128"/>
                <a:ea typeface="Hiragino Maru Gothic ProN W4" panose="020F0400000000000000" pitchFamily="34" charset="-128"/>
              </a:rPr>
              <a:t>ばなな</a:t>
            </a:r>
          </a:p>
        </p:txBody>
      </p:sp>
      <p:sp>
        <p:nvSpPr>
          <p:cNvPr id="265" name="接続の線"/>
          <p:cNvSpPr/>
          <p:nvPr/>
        </p:nvSpPr>
        <p:spPr>
          <a:xfrm>
            <a:off x="3329663" y="4604315"/>
            <a:ext cx="135593" cy="349256"/>
          </a:xfrm>
          <a:custGeom>
            <a:avLst/>
            <a:gdLst/>
            <a:ahLst/>
            <a:cxnLst>
              <a:cxn ang="0">
                <a:pos x="wd2" y="hd2"/>
              </a:cxn>
              <a:cxn ang="5400000">
                <a:pos x="wd2" y="hd2"/>
              </a:cxn>
              <a:cxn ang="10800000">
                <a:pos x="wd2" y="hd2"/>
              </a:cxn>
              <a:cxn ang="16200000">
                <a:pos x="wd2" y="hd2"/>
              </a:cxn>
            </a:cxnLst>
            <a:rect l="0" t="0" r="r" b="b"/>
            <a:pathLst>
              <a:path w="18780" h="21600" extrusionOk="0">
                <a:moveTo>
                  <a:pt x="1257" y="21600"/>
                </a:moveTo>
                <a:cubicBezTo>
                  <a:pt x="-2820" y="16597"/>
                  <a:pt x="3021" y="9397"/>
                  <a:pt x="18780" y="0"/>
                </a:cubicBezTo>
              </a:path>
            </a:pathLst>
          </a:custGeom>
          <a:noFill/>
          <a:ln w="25400" cap="flat">
            <a:solidFill>
              <a:srgbClr val="000000"/>
            </a:solidFill>
            <a:prstDash val="solid"/>
            <a:miter lim="400000"/>
          </a:ln>
          <a:effectLst/>
        </p:spPr>
        <p:txBody>
          <a:bodyPr/>
          <a:lstStyle/>
          <a:p>
            <a:endParaRPr sz="900"/>
          </a:p>
        </p:txBody>
      </p:sp>
      <p:sp>
        <p:nvSpPr>
          <p:cNvPr id="251" name="ばなな"/>
          <p:cNvSpPr txBox="1"/>
          <p:nvPr/>
        </p:nvSpPr>
        <p:spPr>
          <a:xfrm>
            <a:off x="432507" y="4691775"/>
            <a:ext cx="724557" cy="320601"/>
          </a:xfrm>
          <a:prstGeom prst="rect">
            <a:avLst/>
          </a:prstGeom>
          <a:no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latin typeface="Hiragino Maru Gothic ProN W4" panose="020F0400000000000000" pitchFamily="34" charset="-128"/>
                <a:ea typeface="Hiragino Maru Gothic ProN W4" panose="020F0400000000000000" pitchFamily="34" charset="-128"/>
              </a:rPr>
              <a:t>ばなな</a:t>
            </a:r>
          </a:p>
        </p:txBody>
      </p:sp>
      <p:cxnSp>
        <p:nvCxnSpPr>
          <p:cNvPr id="252" name="接続の線"/>
          <p:cNvCxnSpPr>
            <a:stCxn id="251" idx="0"/>
            <a:endCxn id="213" idx="0"/>
          </p:cNvCxnSpPr>
          <p:nvPr/>
        </p:nvCxnSpPr>
        <p:spPr>
          <a:xfrm flipV="1">
            <a:off x="794786" y="4479314"/>
            <a:ext cx="827114" cy="212461"/>
          </a:xfrm>
          <a:prstGeom prst="straightConnector1">
            <a:avLst/>
          </a:prstGeom>
          <a:ln w="25400" cap="flat">
            <a:solidFill>
              <a:srgbClr val="000000"/>
            </a:solidFill>
            <a:prstDash val="solid"/>
            <a:miter lim="400000"/>
          </a:ln>
          <a:effectLst/>
        </p:spPr>
      </p:cxnSp>
      <p:sp>
        <p:nvSpPr>
          <p:cNvPr id="253" name="ばなな"/>
          <p:cNvSpPr txBox="1"/>
          <p:nvPr/>
        </p:nvSpPr>
        <p:spPr>
          <a:xfrm>
            <a:off x="732065" y="3403651"/>
            <a:ext cx="724557" cy="320601"/>
          </a:xfrm>
          <a:prstGeom prst="rect">
            <a:avLst/>
          </a:prstGeom>
          <a:no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latin typeface="Hiragino Maru Gothic ProN W4" panose="020F0400000000000000" pitchFamily="34" charset="-128"/>
                <a:ea typeface="Hiragino Maru Gothic ProN W4" panose="020F0400000000000000" pitchFamily="34" charset="-128"/>
              </a:rPr>
              <a:t>ばなな</a:t>
            </a:r>
          </a:p>
        </p:txBody>
      </p:sp>
      <p:sp>
        <p:nvSpPr>
          <p:cNvPr id="266" name="接続の線"/>
          <p:cNvSpPr/>
          <p:nvPr/>
        </p:nvSpPr>
        <p:spPr>
          <a:xfrm>
            <a:off x="1234125" y="3699571"/>
            <a:ext cx="17234" cy="240000"/>
          </a:xfrm>
          <a:custGeom>
            <a:avLst/>
            <a:gdLst/>
            <a:ahLst/>
            <a:cxnLst>
              <a:cxn ang="0">
                <a:pos x="wd2" y="hd2"/>
              </a:cxn>
              <a:cxn ang="5400000">
                <a:pos x="wd2" y="hd2"/>
              </a:cxn>
              <a:cxn ang="10800000">
                <a:pos x="wd2" y="hd2"/>
              </a:cxn>
              <a:cxn ang="16200000">
                <a:pos x="wd2" y="hd2"/>
              </a:cxn>
            </a:cxnLst>
            <a:rect l="0" t="0" r="r" b="b"/>
            <a:pathLst>
              <a:path w="19148" h="21600" extrusionOk="0">
                <a:moveTo>
                  <a:pt x="19148" y="21600"/>
                </a:moveTo>
                <a:cubicBezTo>
                  <a:pt x="3635" y="17276"/>
                  <a:pt x="-2452" y="10076"/>
                  <a:pt x="888" y="0"/>
                </a:cubicBezTo>
              </a:path>
            </a:pathLst>
          </a:custGeom>
          <a:noFill/>
          <a:ln w="25400" cap="flat">
            <a:solidFill>
              <a:srgbClr val="000000"/>
            </a:solidFill>
            <a:prstDash val="solid"/>
            <a:miter lim="400000"/>
          </a:ln>
          <a:effectLst/>
        </p:spPr>
        <p:txBody>
          <a:bodyPr/>
          <a:lstStyle/>
          <a:p>
            <a:endParaRPr sz="900"/>
          </a:p>
        </p:txBody>
      </p:sp>
      <p:sp>
        <p:nvSpPr>
          <p:cNvPr id="255" name="レモン"/>
          <p:cNvSpPr txBox="1"/>
          <p:nvPr/>
        </p:nvSpPr>
        <p:spPr>
          <a:xfrm>
            <a:off x="950086" y="2089353"/>
            <a:ext cx="724557" cy="320601"/>
          </a:xfrm>
          <a:prstGeom prst="rect">
            <a:avLst/>
          </a:prstGeom>
          <a:no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defRPr sz="3500">
                <a:latin typeface="+mn-lt"/>
                <a:ea typeface="+mn-ea"/>
                <a:cs typeface="+mn-cs"/>
                <a:sym typeface="ヒラギノ角ゴ ProN W3"/>
              </a:defRPr>
            </a:lvl1pPr>
          </a:lstStyle>
          <a:p>
            <a:r>
              <a:rPr sz="1750">
                <a:latin typeface="Hiragino Maru Gothic ProN W4" panose="020F0400000000000000" pitchFamily="34" charset="-128"/>
                <a:ea typeface="Hiragino Maru Gothic ProN W4" panose="020F0400000000000000" pitchFamily="34" charset="-128"/>
              </a:rPr>
              <a:t>レモン</a:t>
            </a:r>
          </a:p>
        </p:txBody>
      </p:sp>
      <p:sp>
        <p:nvSpPr>
          <p:cNvPr id="267" name="接続の線"/>
          <p:cNvSpPr/>
          <p:nvPr/>
        </p:nvSpPr>
        <p:spPr>
          <a:xfrm>
            <a:off x="1677426" y="2086371"/>
            <a:ext cx="480443" cy="413216"/>
          </a:xfrm>
          <a:custGeom>
            <a:avLst/>
            <a:gdLst/>
            <a:ahLst/>
            <a:cxnLst>
              <a:cxn ang="0">
                <a:pos x="wd2" y="hd2"/>
              </a:cxn>
              <a:cxn ang="5400000">
                <a:pos x="wd2" y="hd2"/>
              </a:cxn>
              <a:cxn ang="10800000">
                <a:pos x="wd2" y="hd2"/>
              </a:cxn>
              <a:cxn ang="16200000">
                <a:pos x="wd2" y="hd2"/>
              </a:cxn>
            </a:cxnLst>
            <a:rect l="0" t="0" r="r" b="b"/>
            <a:pathLst>
              <a:path w="18406" h="21600" extrusionOk="0">
                <a:moveTo>
                  <a:pt x="16665" y="21600"/>
                </a:moveTo>
                <a:cubicBezTo>
                  <a:pt x="21600" y="11950"/>
                  <a:pt x="16045" y="4750"/>
                  <a:pt x="0" y="0"/>
                </a:cubicBezTo>
              </a:path>
            </a:pathLst>
          </a:custGeom>
          <a:noFill/>
          <a:ln w="25400" cap="flat">
            <a:solidFill>
              <a:srgbClr val="000000"/>
            </a:solidFill>
            <a:prstDash val="solid"/>
            <a:miter lim="400000"/>
          </a:ln>
          <a:effectLst/>
        </p:spPr>
        <p:txBody>
          <a:bodyPr/>
          <a:lstStyle/>
          <a:p>
            <a:endParaRPr sz="900"/>
          </a:p>
        </p:txBody>
      </p:sp>
      <p:sp>
        <p:nvSpPr>
          <p:cNvPr id="258" name="教師あり学習は正解をセットで学習させて識別器を作る"/>
          <p:cNvSpPr txBox="1"/>
          <p:nvPr/>
        </p:nvSpPr>
        <p:spPr>
          <a:xfrm>
            <a:off x="2813050" y="6034645"/>
            <a:ext cx="6623608"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a:latin typeface="Hiragino Maru Gothic ProN W4" panose="020F0400000000000000" pitchFamily="34" charset="-128"/>
                <a:ea typeface="Hiragino Maru Gothic ProN W4" panose="020F0400000000000000" pitchFamily="34" charset="-128"/>
              </a:rPr>
              <a:t>教師あり学習は正解をセットで学習させて識別器を作る</a:t>
            </a:r>
          </a:p>
        </p:txBody>
      </p:sp>
      <p:sp>
        <p:nvSpPr>
          <p:cNvPr id="259" name="教師あり機械学習の予測"/>
          <p:cNvSpPr txBox="1"/>
          <p:nvPr/>
        </p:nvSpPr>
        <p:spPr>
          <a:xfrm>
            <a:off x="2019774" y="141682"/>
            <a:ext cx="8396898" cy="443711"/>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5100">
                <a:solidFill>
                  <a:srgbClr val="FFFFFF"/>
                </a:solidFill>
              </a:defRPr>
            </a:lvl1pPr>
          </a:lstStyle>
          <a:p>
            <a:pPr algn="ctr"/>
            <a:r>
              <a:rPr sz="2550" dirty="0" err="1">
                <a:latin typeface="Hiragino Maru Gothic ProN W4" panose="020F0400000000000000" pitchFamily="34" charset="-128"/>
                <a:ea typeface="Hiragino Maru Gothic ProN W4" panose="020F0400000000000000" pitchFamily="34" charset="-128"/>
              </a:rPr>
              <a:t>教師あり機械学習の予測</a:t>
            </a:r>
            <a:endParaRPr sz="2550" dirty="0">
              <a:latin typeface="Hiragino Maru Gothic ProN W4" panose="020F0400000000000000" pitchFamily="34" charset="-128"/>
              <a:ea typeface="Hiragino Maru Gothic ProN W4" panose="020F0400000000000000" pitchFamily="34" charset="-128"/>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69727634-3B8A-4518-AD22-F22C9D6FE91F}"/>
              </a:ext>
            </a:extLst>
          </p:cNvPr>
          <p:cNvPicPr>
            <a:picLocks noChangeAspect="1"/>
          </p:cNvPicPr>
          <p:nvPr/>
        </p:nvPicPr>
        <p:blipFill>
          <a:blip r:embed="rId2"/>
          <a:stretch>
            <a:fillRect/>
          </a:stretch>
        </p:blipFill>
        <p:spPr>
          <a:xfrm>
            <a:off x="2488935" y="971353"/>
            <a:ext cx="6877196" cy="4481767"/>
          </a:xfrm>
          <a:prstGeom prst="rect">
            <a:avLst/>
          </a:prstGeom>
        </p:spPr>
      </p:pic>
      <p:sp>
        <p:nvSpPr>
          <p:cNvPr id="1046" name="モデルがデータを学習することによって最適な軸を決定している"/>
          <p:cNvSpPr txBox="1"/>
          <p:nvPr/>
        </p:nvSpPr>
        <p:spPr>
          <a:xfrm>
            <a:off x="2311876" y="5754474"/>
            <a:ext cx="7675178"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dirty="0" err="1">
                <a:latin typeface="Hiragino Maru Gothic ProN W4" panose="020F0400000000000000" pitchFamily="34" charset="-128"/>
                <a:ea typeface="Hiragino Maru Gothic ProN W4" panose="020F0400000000000000" pitchFamily="34" charset="-128"/>
              </a:rPr>
              <a:t>モデルがデータを学習することによって最適な軸を決定している</a:t>
            </a:r>
            <a:endParaRPr sz="2050" dirty="0">
              <a:latin typeface="Hiragino Maru Gothic ProN W4" panose="020F0400000000000000" pitchFamily="34" charset="-128"/>
              <a:ea typeface="Hiragino Maru Gothic ProN W4" panose="020F0400000000000000" pitchFamily="34" charset="-128"/>
            </a:endParaRPr>
          </a:p>
        </p:txBody>
      </p:sp>
      <p:sp>
        <p:nvSpPr>
          <p:cNvPr id="1047" name="線"/>
          <p:cNvSpPr/>
          <p:nvPr/>
        </p:nvSpPr>
        <p:spPr>
          <a:xfrm flipV="1">
            <a:off x="2714259" y="1881962"/>
            <a:ext cx="6482904" cy="3388725"/>
          </a:xfrm>
          <a:prstGeom prst="line">
            <a:avLst/>
          </a:prstGeom>
          <a:ln w="50800">
            <a:solidFill>
              <a:srgbClr val="0433FF"/>
            </a:solidFill>
            <a:miter lim="400000"/>
          </a:ln>
        </p:spPr>
        <p:txBody>
          <a:bodyPr lIns="25400" tIns="25400" rIns="25400" bIns="25400" anchor="ctr"/>
          <a:lstStyle/>
          <a:p>
            <a:endParaRPr sz="900"/>
          </a:p>
        </p:txBody>
      </p:sp>
      <p:sp>
        <p:nvSpPr>
          <p:cNvPr id="1048" name="線"/>
          <p:cNvSpPr/>
          <p:nvPr/>
        </p:nvSpPr>
        <p:spPr>
          <a:xfrm flipV="1">
            <a:off x="2726595" y="971352"/>
            <a:ext cx="4643781" cy="4319941"/>
          </a:xfrm>
          <a:prstGeom prst="line">
            <a:avLst/>
          </a:prstGeom>
          <a:ln w="50800">
            <a:solidFill>
              <a:srgbClr val="0433FF"/>
            </a:solidFill>
            <a:miter lim="400000"/>
          </a:ln>
        </p:spPr>
        <p:txBody>
          <a:bodyPr lIns="25400" tIns="25400" rIns="25400" bIns="25400" anchor="ctr"/>
          <a:lstStyle/>
          <a:p>
            <a:endParaRPr sz="900"/>
          </a:p>
        </p:txBody>
      </p:sp>
      <p:sp>
        <p:nvSpPr>
          <p:cNvPr id="1049" name="線"/>
          <p:cNvSpPr/>
          <p:nvPr/>
        </p:nvSpPr>
        <p:spPr>
          <a:xfrm flipV="1">
            <a:off x="2714259" y="3051544"/>
            <a:ext cx="6482904" cy="2219144"/>
          </a:xfrm>
          <a:prstGeom prst="line">
            <a:avLst/>
          </a:prstGeom>
          <a:ln w="50800">
            <a:solidFill>
              <a:srgbClr val="0433FF"/>
            </a:solidFill>
            <a:miter lim="400000"/>
          </a:ln>
        </p:spPr>
        <p:txBody>
          <a:bodyPr lIns="25400" tIns="25400" rIns="25400" bIns="25400" anchor="ctr"/>
          <a:lstStyle/>
          <a:p>
            <a:endParaRPr sz="900"/>
          </a:p>
        </p:txBody>
      </p:sp>
      <p:sp>
        <p:nvSpPr>
          <p:cNvPr id="2" name="具体的には、データを移した時の分散が最大になる様な軸を選ぶ">
            <a:extLst>
              <a:ext uri="{FF2B5EF4-FFF2-40B4-BE49-F238E27FC236}">
                <a16:creationId xmlns:a16="http://schemas.microsoft.com/office/drawing/2014/main" id="{2E63BF94-7A5A-C1DF-7CAF-20AC1F439C3E}"/>
              </a:ext>
            </a:extLst>
          </p:cNvPr>
          <p:cNvSpPr txBox="1"/>
          <p:nvPr/>
        </p:nvSpPr>
        <p:spPr>
          <a:xfrm>
            <a:off x="2019481" y="6255935"/>
            <a:ext cx="8928726"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dirty="0" err="1">
                <a:latin typeface="Hiragino Maru Gothic ProN W4" panose="020F0400000000000000" pitchFamily="34" charset="-128"/>
                <a:ea typeface="Hiragino Maru Gothic ProN W4" panose="020F0400000000000000" pitchFamily="34" charset="-128"/>
              </a:rPr>
              <a:t>具体的には、データを移した時の分散</a:t>
            </a:r>
            <a:r>
              <a:rPr lang="en-US" sz="2050" dirty="0">
                <a:latin typeface="Hiragino Maru Gothic ProN W4" panose="020F0400000000000000" pitchFamily="34" charset="-128"/>
                <a:ea typeface="Hiragino Maru Gothic ProN W4" panose="020F0400000000000000" pitchFamily="34" charset="-128"/>
              </a:rPr>
              <a:t>(</a:t>
            </a:r>
            <a:r>
              <a:rPr lang="ja-JP" altLang="en-US" sz="2050" dirty="0">
                <a:latin typeface="Hiragino Maru Gothic ProN W4" panose="020F0400000000000000" pitchFamily="34" charset="-128"/>
                <a:ea typeface="Hiragino Maru Gothic ProN W4" panose="020F0400000000000000" pitchFamily="34" charset="-128"/>
              </a:rPr>
              <a:t>ばらつき</a:t>
            </a:r>
            <a:r>
              <a:rPr lang="en-US" altLang="ja-JP" sz="2050" dirty="0">
                <a:latin typeface="Hiragino Maru Gothic ProN W4" panose="020F0400000000000000" pitchFamily="34" charset="-128"/>
                <a:ea typeface="Hiragino Maru Gothic ProN W4" panose="020F0400000000000000" pitchFamily="34" charset="-128"/>
              </a:rPr>
              <a:t>)</a:t>
            </a:r>
            <a:r>
              <a:rPr sz="2050" dirty="0" err="1">
                <a:latin typeface="Hiragino Maru Gothic ProN W4" panose="020F0400000000000000" pitchFamily="34" charset="-128"/>
                <a:ea typeface="Hiragino Maru Gothic ProN W4" panose="020F0400000000000000" pitchFamily="34" charset="-128"/>
              </a:rPr>
              <a:t>が最大になる様な軸を選ぶ</a:t>
            </a:r>
            <a:endParaRPr sz="2050" dirty="0">
              <a:latin typeface="Hiragino Maru Gothic ProN W4" panose="020F0400000000000000" pitchFamily="34" charset="-128"/>
              <a:ea typeface="Hiragino Maru Gothic ProN W4" panose="020F0400000000000000" pitchFamily="34" charset="-128"/>
            </a:endParaRPr>
          </a:p>
        </p:txBody>
      </p:sp>
      <p:sp>
        <p:nvSpPr>
          <p:cNvPr id="3" name="四角形">
            <a:extLst>
              <a:ext uri="{FF2B5EF4-FFF2-40B4-BE49-F238E27FC236}">
                <a16:creationId xmlns:a16="http://schemas.microsoft.com/office/drawing/2014/main" id="{C011A791-327E-D904-9532-C51781457021}"/>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5" name="次元削減の例：主成分分析">
            <a:extLst>
              <a:ext uri="{FF2B5EF4-FFF2-40B4-BE49-F238E27FC236}">
                <a16:creationId xmlns:a16="http://schemas.microsoft.com/office/drawing/2014/main" id="{AD774005-FD6C-178D-34EE-E6B509067C6C}"/>
              </a:ext>
            </a:extLst>
          </p:cNvPr>
          <p:cNvSpPr txBox="1"/>
          <p:nvPr/>
        </p:nvSpPr>
        <p:spPr>
          <a:xfrm>
            <a:off x="3695477" y="188404"/>
            <a:ext cx="4520468"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新しい軸はどのようにして決まるのか</a:t>
            </a:r>
            <a:endParaRPr lang="ja-JP" altLang="en-US" sz="2050" dirty="0">
              <a:solidFill>
                <a:schemeClr val="bg1"/>
              </a:solidFill>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100280649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66A2C27-FCE8-48F0-9E48-4B3F5F5641DB}"/>
              </a:ext>
            </a:extLst>
          </p:cNvPr>
          <p:cNvSpPr/>
          <p:nvPr/>
        </p:nvSpPr>
        <p:spPr>
          <a:xfrm>
            <a:off x="2578802" y="1222878"/>
            <a:ext cx="7364409" cy="42311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8" name="どうやって新しい特徴量を作成しているのか？"/>
          <p:cNvSpPr txBox="1"/>
          <p:nvPr/>
        </p:nvSpPr>
        <p:spPr>
          <a:xfrm>
            <a:off x="3651347" y="769140"/>
            <a:ext cx="5046253"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latin typeface="Hiragino Maru Gothic ProN W4" panose="020F0400000000000000" pitchFamily="34" charset="-128"/>
                <a:ea typeface="Hiragino Maru Gothic ProN W4" panose="020F0400000000000000" pitchFamily="34" charset="-128"/>
              </a:rPr>
              <a:t>例えば次のようなデータがあったとします</a:t>
            </a:r>
            <a:endParaRPr sz="2050" dirty="0">
              <a:latin typeface="Hiragino Maru Gothic ProN W4" panose="020F0400000000000000" pitchFamily="34" charset="-128"/>
              <a:ea typeface="Hiragino Maru Gothic ProN W4" panose="020F0400000000000000" pitchFamily="34" charset="-128"/>
            </a:endParaRPr>
          </a:p>
        </p:txBody>
      </p:sp>
      <p:sp>
        <p:nvSpPr>
          <p:cNvPr id="14" name="原点を通る新しい軸を作成する">
            <a:extLst>
              <a:ext uri="{FF2B5EF4-FFF2-40B4-BE49-F238E27FC236}">
                <a16:creationId xmlns:a16="http://schemas.microsoft.com/office/drawing/2014/main" id="{063A4BAA-816E-4A59-8294-6BF3E845B990}"/>
              </a:ext>
            </a:extLst>
          </p:cNvPr>
          <p:cNvSpPr txBox="1"/>
          <p:nvPr/>
        </p:nvSpPr>
        <p:spPr>
          <a:xfrm>
            <a:off x="2902667" y="6103758"/>
            <a:ext cx="7234353"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4100">
                <a:latin typeface="+mn-lt"/>
                <a:ea typeface="+mn-ea"/>
                <a:cs typeface="+mn-cs"/>
                <a:sym typeface="ヒラギノ角ゴ ProN W3"/>
              </a:defRPr>
            </a:pPr>
            <a:r>
              <a:rPr lang="ja-JP" altLang="en-US" sz="2050" dirty="0">
                <a:latin typeface="Hiragino Maru Gothic ProN W4" panose="020F0400000000000000" pitchFamily="34" charset="-128"/>
                <a:ea typeface="Hiragino Maru Gothic ProN W4" panose="020F0400000000000000" pitchFamily="34" charset="-128"/>
              </a:rPr>
              <a:t>目的は</a:t>
            </a:r>
            <a:r>
              <a:rPr lang="en-US" altLang="ja-JP" sz="2050" dirty="0">
                <a:latin typeface="Hiragino Maru Gothic ProN W4" panose="020F0400000000000000" pitchFamily="34" charset="-128"/>
                <a:ea typeface="Hiragino Maru Gothic ProN W4" panose="020F0400000000000000" pitchFamily="34" charset="-128"/>
              </a:rPr>
              <a:t>2</a:t>
            </a:r>
            <a:r>
              <a:rPr lang="ja-JP" altLang="en-US" sz="2050" dirty="0">
                <a:latin typeface="Hiragino Maru Gothic ProN W4" panose="020F0400000000000000" pitchFamily="34" charset="-128"/>
                <a:ea typeface="Hiragino Maru Gothic ProN W4" panose="020F0400000000000000" pitchFamily="34" charset="-128"/>
              </a:rPr>
              <a:t>つの変数</a:t>
            </a:r>
            <a:r>
              <a:rPr lang="en-US" altLang="ja-JP" sz="2050" dirty="0">
                <a:latin typeface="Hiragino Maru Gothic ProN W4" panose="020F0400000000000000" pitchFamily="34" charset="-128"/>
                <a:ea typeface="Hiragino Maru Gothic ProN W4" panose="020F0400000000000000" pitchFamily="34" charset="-128"/>
              </a:rPr>
              <a:t>(</a:t>
            </a:r>
            <a:r>
              <a:rPr lang="ja-JP" altLang="en-US" sz="2050" dirty="0">
                <a:latin typeface="Hiragino Maru Gothic ProN W4" panose="020F0400000000000000" pitchFamily="34" charset="-128"/>
                <a:ea typeface="Hiragino Maru Gothic ProN W4" panose="020F0400000000000000" pitchFamily="34" charset="-128"/>
              </a:rPr>
              <a:t>甘さと色合い</a:t>
            </a:r>
            <a:r>
              <a:rPr lang="en-US" altLang="ja-JP" sz="2050" dirty="0">
                <a:latin typeface="Hiragino Maru Gothic ProN W4" panose="020F0400000000000000" pitchFamily="34" charset="-128"/>
                <a:ea typeface="Hiragino Maru Gothic ProN W4" panose="020F0400000000000000" pitchFamily="34" charset="-128"/>
              </a:rPr>
              <a:t>)</a:t>
            </a:r>
            <a:r>
              <a:rPr lang="ja-JP" altLang="en-US" sz="2050" dirty="0">
                <a:latin typeface="Hiragino Maru Gothic ProN W4" panose="020F0400000000000000" pitchFamily="34" charset="-128"/>
                <a:ea typeface="Hiragino Maru Gothic ProN W4" panose="020F0400000000000000" pitchFamily="34" charset="-128"/>
              </a:rPr>
              <a:t>から新たな変数を作りたい</a:t>
            </a:r>
            <a:endParaRPr sz="2050" dirty="0">
              <a:latin typeface="Hiragino Maru Gothic ProN W4" panose="020F0400000000000000" pitchFamily="34" charset="-128"/>
              <a:ea typeface="Hiragino Maru Gothic ProN W4" panose="020F0400000000000000" pitchFamily="34" charset="-128"/>
            </a:endParaRPr>
          </a:p>
        </p:txBody>
      </p:sp>
      <p:sp>
        <p:nvSpPr>
          <p:cNvPr id="3" name="楕円 2">
            <a:extLst>
              <a:ext uri="{FF2B5EF4-FFF2-40B4-BE49-F238E27FC236}">
                <a16:creationId xmlns:a16="http://schemas.microsoft.com/office/drawing/2014/main" id="{8D98B787-5AA8-4309-9EED-8BD379D7C8B6}"/>
              </a:ext>
            </a:extLst>
          </p:cNvPr>
          <p:cNvSpPr/>
          <p:nvPr/>
        </p:nvSpPr>
        <p:spPr>
          <a:xfrm>
            <a:off x="4171477" y="3493143"/>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9EA122DA-0EA6-451A-A2E6-849EE9CE4DCA}"/>
              </a:ext>
            </a:extLst>
          </p:cNvPr>
          <p:cNvSpPr/>
          <p:nvPr/>
        </p:nvSpPr>
        <p:spPr>
          <a:xfrm>
            <a:off x="5252976" y="3062602"/>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93234467-1964-4AD5-B24F-9D2EAB2A16E2}"/>
              </a:ext>
            </a:extLst>
          </p:cNvPr>
          <p:cNvSpPr/>
          <p:nvPr/>
        </p:nvSpPr>
        <p:spPr>
          <a:xfrm>
            <a:off x="4590963" y="3125252"/>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41EAD879-17EA-4288-B6BD-E509111B3E42}"/>
              </a:ext>
            </a:extLst>
          </p:cNvPr>
          <p:cNvSpPr/>
          <p:nvPr/>
        </p:nvSpPr>
        <p:spPr>
          <a:xfrm>
            <a:off x="5369687" y="3404886"/>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4C7E5A8E-51BB-463C-99E5-27554570223C}"/>
              </a:ext>
            </a:extLst>
          </p:cNvPr>
          <p:cNvSpPr/>
          <p:nvPr/>
        </p:nvSpPr>
        <p:spPr>
          <a:xfrm>
            <a:off x="5923343" y="2726520"/>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46F0BBF0-B7B4-43E9-9782-987ED758BC27}"/>
              </a:ext>
            </a:extLst>
          </p:cNvPr>
          <p:cNvSpPr/>
          <p:nvPr/>
        </p:nvSpPr>
        <p:spPr>
          <a:xfrm>
            <a:off x="6431587" y="2624893"/>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5421647E-F4E6-4C74-9606-DA1B96086280}"/>
              </a:ext>
            </a:extLst>
          </p:cNvPr>
          <p:cNvSpPr/>
          <p:nvPr/>
        </p:nvSpPr>
        <p:spPr>
          <a:xfrm>
            <a:off x="7130968" y="2878920"/>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C11FA67B-3596-4F44-9030-CA1DB7A47D29}"/>
              </a:ext>
            </a:extLst>
          </p:cNvPr>
          <p:cNvSpPr/>
          <p:nvPr/>
        </p:nvSpPr>
        <p:spPr>
          <a:xfrm>
            <a:off x="7400641" y="2620552"/>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EC22BB57-E48D-4785-A886-93361BE4077E}"/>
              </a:ext>
            </a:extLst>
          </p:cNvPr>
          <p:cNvSpPr/>
          <p:nvPr/>
        </p:nvSpPr>
        <p:spPr>
          <a:xfrm>
            <a:off x="4854546" y="3581096"/>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3E40B954-5DDD-4D58-8A21-6AC4F3CBBBDA}"/>
              </a:ext>
            </a:extLst>
          </p:cNvPr>
          <p:cNvSpPr/>
          <p:nvPr/>
        </p:nvSpPr>
        <p:spPr>
          <a:xfrm>
            <a:off x="5430525" y="2666766"/>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F15F52A9-19B7-4B1C-A565-CC335A9E488C}"/>
              </a:ext>
            </a:extLst>
          </p:cNvPr>
          <p:cNvSpPr/>
          <p:nvPr/>
        </p:nvSpPr>
        <p:spPr>
          <a:xfrm>
            <a:off x="5958876" y="3404582"/>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A662BDEB-7094-419B-BE14-87139458F653}"/>
              </a:ext>
            </a:extLst>
          </p:cNvPr>
          <p:cNvSpPr/>
          <p:nvPr/>
        </p:nvSpPr>
        <p:spPr>
          <a:xfrm>
            <a:off x="6343330" y="3062602"/>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F3BE08D7-BC30-4BCB-B791-8FBC4EE7E020}"/>
              </a:ext>
            </a:extLst>
          </p:cNvPr>
          <p:cNvSpPr/>
          <p:nvPr/>
        </p:nvSpPr>
        <p:spPr>
          <a:xfrm>
            <a:off x="3273261" y="3815198"/>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E0CE9A60-2534-4CC5-984D-475D51B433DD}"/>
              </a:ext>
            </a:extLst>
          </p:cNvPr>
          <p:cNvSpPr/>
          <p:nvPr/>
        </p:nvSpPr>
        <p:spPr>
          <a:xfrm>
            <a:off x="3546110" y="3492839"/>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966E64C0-FAC4-41BC-812E-068AF49BFCBD}"/>
              </a:ext>
            </a:extLst>
          </p:cNvPr>
          <p:cNvSpPr/>
          <p:nvPr/>
        </p:nvSpPr>
        <p:spPr>
          <a:xfrm>
            <a:off x="4248280" y="2939083"/>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4CB939C9-2FAA-4D51-BBBA-1B939791E5A4}"/>
              </a:ext>
            </a:extLst>
          </p:cNvPr>
          <p:cNvSpPr/>
          <p:nvPr/>
        </p:nvSpPr>
        <p:spPr>
          <a:xfrm>
            <a:off x="8170943" y="2467917"/>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9151F699-01C4-4E82-BBC3-028BDCAF4CEF}"/>
              </a:ext>
            </a:extLst>
          </p:cNvPr>
          <p:cNvSpPr/>
          <p:nvPr/>
        </p:nvSpPr>
        <p:spPr>
          <a:xfrm>
            <a:off x="6962241" y="2532295"/>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D7954AB6-95BC-4C40-B1B6-0F92758E6150}"/>
              </a:ext>
            </a:extLst>
          </p:cNvPr>
          <p:cNvSpPr/>
          <p:nvPr/>
        </p:nvSpPr>
        <p:spPr>
          <a:xfrm>
            <a:off x="8697600" y="2291403"/>
            <a:ext cx="176514" cy="176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どうやって新しい特徴量を作成しているのか？">
            <a:extLst>
              <a:ext uri="{FF2B5EF4-FFF2-40B4-BE49-F238E27FC236}">
                <a16:creationId xmlns:a16="http://schemas.microsoft.com/office/drawing/2014/main" id="{25E5EC37-EB15-CC9C-BC06-5263175D6282}"/>
              </a:ext>
            </a:extLst>
          </p:cNvPr>
          <p:cNvSpPr txBox="1"/>
          <p:nvPr/>
        </p:nvSpPr>
        <p:spPr>
          <a:xfrm>
            <a:off x="9127067" y="5504413"/>
            <a:ext cx="839974"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色合い</a:t>
            </a:r>
            <a:endParaRPr sz="2050" dirty="0"/>
          </a:p>
        </p:txBody>
      </p:sp>
      <p:sp>
        <p:nvSpPr>
          <p:cNvPr id="6" name="どうやって新しい特徴量を作成しているのか？">
            <a:extLst>
              <a:ext uri="{FF2B5EF4-FFF2-40B4-BE49-F238E27FC236}">
                <a16:creationId xmlns:a16="http://schemas.microsoft.com/office/drawing/2014/main" id="{8219CE73-0D00-0831-48A4-E0311B6B889D}"/>
              </a:ext>
            </a:extLst>
          </p:cNvPr>
          <p:cNvSpPr txBox="1"/>
          <p:nvPr/>
        </p:nvSpPr>
        <p:spPr>
          <a:xfrm>
            <a:off x="1723560" y="1331124"/>
            <a:ext cx="577081"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甘さ</a:t>
            </a:r>
            <a:endParaRPr sz="2050" dirty="0"/>
          </a:p>
        </p:txBody>
      </p:sp>
      <p:sp>
        <p:nvSpPr>
          <p:cNvPr id="8" name="四角形">
            <a:extLst>
              <a:ext uri="{FF2B5EF4-FFF2-40B4-BE49-F238E27FC236}">
                <a16:creationId xmlns:a16="http://schemas.microsoft.com/office/drawing/2014/main" id="{CCB1B7D3-619F-F12D-3F9C-462CFC571244}"/>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0" name="次元削減の例：主成分分析">
            <a:extLst>
              <a:ext uri="{FF2B5EF4-FFF2-40B4-BE49-F238E27FC236}">
                <a16:creationId xmlns:a16="http://schemas.microsoft.com/office/drawing/2014/main" id="{F35C29A2-E876-798E-6714-32EBCCCB29FA}"/>
              </a:ext>
            </a:extLst>
          </p:cNvPr>
          <p:cNvSpPr txBox="1"/>
          <p:nvPr/>
        </p:nvSpPr>
        <p:spPr>
          <a:xfrm>
            <a:off x="3695477" y="188404"/>
            <a:ext cx="4520468"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新しい軸はどのようにして決まるのか</a:t>
            </a:r>
            <a:endParaRPr lang="ja-JP" altLang="en-US" sz="2050" dirty="0">
              <a:solidFill>
                <a:schemeClr val="bg1"/>
              </a:solidFill>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366336369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FA12D48-BD5C-A71F-C32B-B1F1CD4F4DCB}"/>
              </a:ext>
            </a:extLst>
          </p:cNvPr>
          <p:cNvPicPr>
            <a:picLocks noChangeAspect="1"/>
          </p:cNvPicPr>
          <p:nvPr/>
        </p:nvPicPr>
        <p:blipFill>
          <a:blip r:embed="rId2"/>
          <a:stretch>
            <a:fillRect/>
          </a:stretch>
        </p:blipFill>
        <p:spPr>
          <a:xfrm>
            <a:off x="921736" y="1368105"/>
            <a:ext cx="4834022" cy="3131552"/>
          </a:xfrm>
          <a:prstGeom prst="rect">
            <a:avLst/>
          </a:prstGeom>
        </p:spPr>
      </p:pic>
      <p:pic>
        <p:nvPicPr>
          <p:cNvPr id="9" name="図 8">
            <a:extLst>
              <a:ext uri="{FF2B5EF4-FFF2-40B4-BE49-F238E27FC236}">
                <a16:creationId xmlns:a16="http://schemas.microsoft.com/office/drawing/2014/main" id="{591E1AAF-C2F8-8DF7-4D97-22B03FDE7343}"/>
              </a:ext>
            </a:extLst>
          </p:cNvPr>
          <p:cNvPicPr>
            <a:picLocks noChangeAspect="1"/>
          </p:cNvPicPr>
          <p:nvPr/>
        </p:nvPicPr>
        <p:blipFill>
          <a:blip r:embed="rId3"/>
          <a:stretch>
            <a:fillRect/>
          </a:stretch>
        </p:blipFill>
        <p:spPr>
          <a:xfrm>
            <a:off x="6181726" y="1368105"/>
            <a:ext cx="4745152" cy="3131551"/>
          </a:xfrm>
          <a:prstGeom prst="rect">
            <a:avLst/>
          </a:prstGeom>
        </p:spPr>
      </p:pic>
      <p:sp>
        <p:nvSpPr>
          <p:cNvPr id="10" name="どうやって新しい特徴量を作成しているのか？">
            <a:extLst>
              <a:ext uri="{FF2B5EF4-FFF2-40B4-BE49-F238E27FC236}">
                <a16:creationId xmlns:a16="http://schemas.microsoft.com/office/drawing/2014/main" id="{10263384-D6F9-4898-D90F-4D299C3ACF95}"/>
              </a:ext>
            </a:extLst>
          </p:cNvPr>
          <p:cNvSpPr txBox="1"/>
          <p:nvPr/>
        </p:nvSpPr>
        <p:spPr>
          <a:xfrm>
            <a:off x="1006475" y="567774"/>
            <a:ext cx="10007600" cy="682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l">
              <a:defRPr sz="4100">
                <a:latin typeface="+mn-lt"/>
                <a:ea typeface="+mn-ea"/>
                <a:cs typeface="+mn-cs"/>
                <a:sym typeface="ヒラギノ角ゴ ProN W3"/>
              </a:defRPr>
            </a:lvl1pPr>
          </a:lstStyle>
          <a:p>
            <a:pPr algn="l">
              <a:defRPr sz="4100">
                <a:latin typeface="+mn-lt"/>
                <a:ea typeface="+mn-ea"/>
                <a:cs typeface="+mn-cs"/>
                <a:sym typeface="ヒラギノ角ゴ ProN W3"/>
              </a:defRPr>
            </a:pPr>
            <a:r>
              <a:rPr lang="ja-JP" altLang="en-US" sz="2050" dirty="0">
                <a:latin typeface="Hiragino Maru Gothic ProN W4" panose="020F0400000000000000" pitchFamily="34" charset="-128"/>
                <a:ea typeface="Hiragino Maru Gothic ProN W4" panose="020F0400000000000000" pitchFamily="34" charset="-128"/>
              </a:rPr>
              <a:t>次の</a:t>
            </a:r>
            <a:r>
              <a:rPr lang="en-US" altLang="ja-JP" sz="2050" dirty="0">
                <a:latin typeface="Hiragino Maru Gothic ProN W4" panose="020F0400000000000000" pitchFamily="34" charset="-128"/>
                <a:ea typeface="Hiragino Maru Gothic ProN W4" panose="020F0400000000000000" pitchFamily="34" charset="-128"/>
              </a:rPr>
              <a:t>2</a:t>
            </a:r>
            <a:r>
              <a:rPr lang="ja-JP" altLang="en-US" sz="2050" dirty="0">
                <a:latin typeface="Hiragino Maru Gothic ProN W4" panose="020F0400000000000000" pitchFamily="34" charset="-128"/>
                <a:ea typeface="Hiragino Maru Gothic ProN W4" panose="020F0400000000000000" pitchFamily="34" charset="-128"/>
              </a:rPr>
              <a:t>本の軸はどちらの方が甘さと色合いの情報がより保存されているでしょうか？主成分分析は「データの相関関係」を失わないでデータを圧縮することを考えます。</a:t>
            </a:r>
          </a:p>
        </p:txBody>
      </p:sp>
    </p:spTree>
    <p:extLst>
      <p:ext uri="{BB962C8B-B14F-4D97-AF65-F5344CB8AC3E}">
        <p14:creationId xmlns:p14="http://schemas.microsoft.com/office/powerpoint/2010/main" val="163451123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FA12D48-BD5C-A71F-C32B-B1F1CD4F4DCB}"/>
              </a:ext>
            </a:extLst>
          </p:cNvPr>
          <p:cNvPicPr>
            <a:picLocks noChangeAspect="1"/>
          </p:cNvPicPr>
          <p:nvPr/>
        </p:nvPicPr>
        <p:blipFill>
          <a:blip r:embed="rId2"/>
          <a:stretch>
            <a:fillRect/>
          </a:stretch>
        </p:blipFill>
        <p:spPr>
          <a:xfrm>
            <a:off x="921736" y="1368105"/>
            <a:ext cx="4834022" cy="3131552"/>
          </a:xfrm>
          <a:prstGeom prst="rect">
            <a:avLst/>
          </a:prstGeom>
        </p:spPr>
      </p:pic>
      <p:pic>
        <p:nvPicPr>
          <p:cNvPr id="9" name="図 8">
            <a:extLst>
              <a:ext uri="{FF2B5EF4-FFF2-40B4-BE49-F238E27FC236}">
                <a16:creationId xmlns:a16="http://schemas.microsoft.com/office/drawing/2014/main" id="{591E1AAF-C2F8-8DF7-4D97-22B03FDE7343}"/>
              </a:ext>
            </a:extLst>
          </p:cNvPr>
          <p:cNvPicPr>
            <a:picLocks noChangeAspect="1"/>
          </p:cNvPicPr>
          <p:nvPr/>
        </p:nvPicPr>
        <p:blipFill>
          <a:blip r:embed="rId3"/>
          <a:stretch>
            <a:fillRect/>
          </a:stretch>
        </p:blipFill>
        <p:spPr>
          <a:xfrm>
            <a:off x="6181726" y="1368105"/>
            <a:ext cx="4745152" cy="3131551"/>
          </a:xfrm>
          <a:prstGeom prst="rect">
            <a:avLst/>
          </a:prstGeom>
        </p:spPr>
      </p:pic>
      <p:sp>
        <p:nvSpPr>
          <p:cNvPr id="2" name="楕円 1">
            <a:extLst>
              <a:ext uri="{FF2B5EF4-FFF2-40B4-BE49-F238E27FC236}">
                <a16:creationId xmlns:a16="http://schemas.microsoft.com/office/drawing/2014/main" id="{C9911D1A-885D-0572-A3FE-4B627492B63E}"/>
              </a:ext>
            </a:extLst>
          </p:cNvPr>
          <p:cNvSpPr/>
          <p:nvPr/>
        </p:nvSpPr>
        <p:spPr>
          <a:xfrm>
            <a:off x="6462454" y="1562280"/>
            <a:ext cx="4464424" cy="2743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どうやって新しい特徴量を作成しているのか？">
            <a:extLst>
              <a:ext uri="{FF2B5EF4-FFF2-40B4-BE49-F238E27FC236}">
                <a16:creationId xmlns:a16="http://schemas.microsoft.com/office/drawing/2014/main" id="{4622D486-26F8-AD67-77BE-E97FD1EF8B8F}"/>
              </a:ext>
            </a:extLst>
          </p:cNvPr>
          <p:cNvSpPr txBox="1"/>
          <p:nvPr/>
        </p:nvSpPr>
        <p:spPr>
          <a:xfrm>
            <a:off x="1006475" y="567774"/>
            <a:ext cx="10007600" cy="682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l">
              <a:defRPr sz="4100">
                <a:latin typeface="+mn-lt"/>
                <a:ea typeface="+mn-ea"/>
                <a:cs typeface="+mn-cs"/>
                <a:sym typeface="ヒラギノ角ゴ ProN W3"/>
              </a:defRPr>
            </a:lvl1pPr>
          </a:lstStyle>
          <a:p>
            <a:pPr algn="l">
              <a:defRPr sz="4100">
                <a:latin typeface="+mn-lt"/>
                <a:ea typeface="+mn-ea"/>
                <a:cs typeface="+mn-cs"/>
                <a:sym typeface="ヒラギノ角ゴ ProN W3"/>
              </a:defRPr>
            </a:pPr>
            <a:r>
              <a:rPr lang="ja-JP" altLang="en-US" sz="2050" dirty="0">
                <a:latin typeface="Hiragino Maru Gothic ProN W4" panose="020F0400000000000000" pitchFamily="34" charset="-128"/>
                <a:ea typeface="Hiragino Maru Gothic ProN W4" panose="020F0400000000000000" pitchFamily="34" charset="-128"/>
              </a:rPr>
              <a:t>次の</a:t>
            </a:r>
            <a:r>
              <a:rPr lang="en-US" altLang="ja-JP" sz="2050" dirty="0">
                <a:latin typeface="Hiragino Maru Gothic ProN W4" panose="020F0400000000000000" pitchFamily="34" charset="-128"/>
                <a:ea typeface="Hiragino Maru Gothic ProN W4" panose="020F0400000000000000" pitchFamily="34" charset="-128"/>
              </a:rPr>
              <a:t>2</a:t>
            </a:r>
            <a:r>
              <a:rPr lang="ja-JP" altLang="en-US" sz="2050" dirty="0">
                <a:latin typeface="Hiragino Maru Gothic ProN W4" panose="020F0400000000000000" pitchFamily="34" charset="-128"/>
                <a:ea typeface="Hiragino Maru Gothic ProN W4" panose="020F0400000000000000" pitchFamily="34" charset="-128"/>
              </a:rPr>
              <a:t>本の軸はどちらの方が甘さと色合いの情報がより保存されているでしょうか？主成分分析は「データの相関関係」を失わないでデータを圧縮することを考えます。</a:t>
            </a:r>
          </a:p>
        </p:txBody>
      </p:sp>
    </p:spTree>
    <p:extLst>
      <p:ext uri="{BB962C8B-B14F-4D97-AF65-F5344CB8AC3E}">
        <p14:creationId xmlns:p14="http://schemas.microsoft.com/office/powerpoint/2010/main" val="305817465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FA12D48-BD5C-A71F-C32B-B1F1CD4F4DCB}"/>
              </a:ext>
            </a:extLst>
          </p:cNvPr>
          <p:cNvPicPr>
            <a:picLocks noChangeAspect="1"/>
          </p:cNvPicPr>
          <p:nvPr/>
        </p:nvPicPr>
        <p:blipFill>
          <a:blip r:embed="rId2"/>
          <a:stretch>
            <a:fillRect/>
          </a:stretch>
        </p:blipFill>
        <p:spPr>
          <a:xfrm>
            <a:off x="921736" y="1368105"/>
            <a:ext cx="4834022" cy="3131552"/>
          </a:xfrm>
          <a:prstGeom prst="rect">
            <a:avLst/>
          </a:prstGeom>
        </p:spPr>
      </p:pic>
      <p:pic>
        <p:nvPicPr>
          <p:cNvPr id="9" name="図 8">
            <a:extLst>
              <a:ext uri="{FF2B5EF4-FFF2-40B4-BE49-F238E27FC236}">
                <a16:creationId xmlns:a16="http://schemas.microsoft.com/office/drawing/2014/main" id="{591E1AAF-C2F8-8DF7-4D97-22B03FDE7343}"/>
              </a:ext>
            </a:extLst>
          </p:cNvPr>
          <p:cNvPicPr>
            <a:picLocks noChangeAspect="1"/>
          </p:cNvPicPr>
          <p:nvPr/>
        </p:nvPicPr>
        <p:blipFill>
          <a:blip r:embed="rId3"/>
          <a:stretch>
            <a:fillRect/>
          </a:stretch>
        </p:blipFill>
        <p:spPr>
          <a:xfrm>
            <a:off x="6181726" y="1368105"/>
            <a:ext cx="4745152" cy="3131551"/>
          </a:xfrm>
          <a:prstGeom prst="rect">
            <a:avLst/>
          </a:prstGeom>
        </p:spPr>
      </p:pic>
      <p:sp>
        <p:nvSpPr>
          <p:cNvPr id="2" name="線">
            <a:extLst>
              <a:ext uri="{FF2B5EF4-FFF2-40B4-BE49-F238E27FC236}">
                <a16:creationId xmlns:a16="http://schemas.microsoft.com/office/drawing/2014/main" id="{DD16F9C5-4D93-4FE6-BFAB-1FCDE7C7A86E}"/>
              </a:ext>
            </a:extLst>
          </p:cNvPr>
          <p:cNvSpPr/>
          <p:nvPr/>
        </p:nvSpPr>
        <p:spPr>
          <a:xfrm rot="180000" flipV="1">
            <a:off x="1538262" y="2245527"/>
            <a:ext cx="28184" cy="1087489"/>
          </a:xfrm>
          <a:prstGeom prst="line">
            <a:avLst/>
          </a:prstGeom>
          <a:ln w="50800">
            <a:solidFill>
              <a:schemeClr val="accent6">
                <a:lumMod val="75000"/>
              </a:schemeClr>
            </a:solidFill>
            <a:miter lim="400000"/>
          </a:ln>
        </p:spPr>
        <p:txBody>
          <a:bodyPr lIns="25400" tIns="25400" rIns="25400" bIns="25400" anchor="ctr"/>
          <a:lstStyle/>
          <a:p>
            <a:endParaRPr sz="900" dirty="0"/>
          </a:p>
        </p:txBody>
      </p:sp>
      <p:sp>
        <p:nvSpPr>
          <p:cNvPr id="3" name="線">
            <a:extLst>
              <a:ext uri="{FF2B5EF4-FFF2-40B4-BE49-F238E27FC236}">
                <a16:creationId xmlns:a16="http://schemas.microsoft.com/office/drawing/2014/main" id="{4031994C-F620-895B-4106-BBDF1C13E9D6}"/>
              </a:ext>
            </a:extLst>
          </p:cNvPr>
          <p:cNvSpPr/>
          <p:nvPr/>
        </p:nvSpPr>
        <p:spPr>
          <a:xfrm rot="180000" flipV="1">
            <a:off x="7212836" y="3489473"/>
            <a:ext cx="3212900" cy="777274"/>
          </a:xfrm>
          <a:prstGeom prst="line">
            <a:avLst/>
          </a:prstGeom>
          <a:ln w="50800">
            <a:solidFill>
              <a:srgbClr val="0433FF"/>
            </a:solidFill>
            <a:miter lim="400000"/>
          </a:ln>
        </p:spPr>
        <p:txBody>
          <a:bodyPr lIns="25400" tIns="25400" rIns="25400" bIns="25400" anchor="ctr"/>
          <a:lstStyle/>
          <a:p>
            <a:endParaRPr sz="900" dirty="0"/>
          </a:p>
        </p:txBody>
      </p:sp>
      <p:sp>
        <p:nvSpPr>
          <p:cNvPr id="4" name="どうやって新しい特徴量を作成しているのか？">
            <a:extLst>
              <a:ext uri="{FF2B5EF4-FFF2-40B4-BE49-F238E27FC236}">
                <a16:creationId xmlns:a16="http://schemas.microsoft.com/office/drawing/2014/main" id="{632966A8-3806-FD45-C7F4-E71880D8A4AB}"/>
              </a:ext>
            </a:extLst>
          </p:cNvPr>
          <p:cNvSpPr txBox="1"/>
          <p:nvPr/>
        </p:nvSpPr>
        <p:spPr>
          <a:xfrm>
            <a:off x="1356791" y="4851428"/>
            <a:ext cx="9570087" cy="13131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l">
              <a:defRPr sz="4100">
                <a:latin typeface="+mn-lt"/>
                <a:ea typeface="+mn-ea"/>
                <a:cs typeface="+mn-cs"/>
                <a:sym typeface="ヒラギノ角ゴ ProN W3"/>
              </a:defRPr>
            </a:lvl1pPr>
          </a:lstStyle>
          <a:p>
            <a:r>
              <a:rPr lang="ja-JP" altLang="en-US" sz="2050" dirty="0">
                <a:latin typeface="Hiragino Maru Gothic ProN W4" panose="020F0400000000000000" pitchFamily="34" charset="-128"/>
                <a:ea typeface="Hiragino Maru Gothic ProN W4" panose="020F0400000000000000" pitchFamily="34" charset="-128"/>
              </a:rPr>
              <a:t>　緑の軸の方がばらつきが小さい</a:t>
            </a:r>
            <a:endParaRPr lang="en-US" altLang="ja-JP" sz="2050" dirty="0">
              <a:latin typeface="Hiragino Maru Gothic ProN W4" panose="020F0400000000000000" pitchFamily="34" charset="-128"/>
              <a:ea typeface="Hiragino Maru Gothic ProN W4" panose="020F0400000000000000" pitchFamily="34" charset="-128"/>
            </a:endParaRPr>
          </a:p>
          <a:p>
            <a:r>
              <a:rPr lang="ja-JP" altLang="en-US" sz="2050" dirty="0">
                <a:latin typeface="Hiragino Maru Gothic ProN W4" panose="020F0400000000000000" pitchFamily="34" charset="-128"/>
                <a:ea typeface="Hiragino Maru Gothic ProN W4" panose="020F0400000000000000" pitchFamily="34" charset="-128"/>
              </a:rPr>
              <a:t>＝似たデータになってしまっている</a:t>
            </a:r>
            <a:endParaRPr lang="en-US" altLang="ja-JP" sz="2050" dirty="0">
              <a:latin typeface="Hiragino Maru Gothic ProN W4" panose="020F0400000000000000" pitchFamily="34" charset="-128"/>
              <a:ea typeface="Hiragino Maru Gothic ProN W4" panose="020F0400000000000000" pitchFamily="34" charset="-128"/>
            </a:endParaRPr>
          </a:p>
          <a:p>
            <a:r>
              <a:rPr lang="ja-JP" altLang="en-US" sz="2050" dirty="0">
                <a:latin typeface="Hiragino Maru Gothic ProN W4" panose="020F0400000000000000" pitchFamily="34" charset="-128"/>
                <a:ea typeface="Hiragino Maru Gothic ProN W4" panose="020F0400000000000000" pitchFamily="34" charset="-128"/>
              </a:rPr>
              <a:t>＝失っている情報が多い</a:t>
            </a:r>
            <a:endParaRPr lang="en-US" altLang="ja-JP" sz="2050" dirty="0">
              <a:latin typeface="Hiragino Maru Gothic ProN W4" panose="020F0400000000000000" pitchFamily="34" charset="-128"/>
              <a:ea typeface="Hiragino Maru Gothic ProN W4" panose="020F0400000000000000" pitchFamily="34" charset="-128"/>
            </a:endParaRPr>
          </a:p>
          <a:p>
            <a:r>
              <a:rPr lang="ja-JP" altLang="en-US" sz="2050" dirty="0">
                <a:latin typeface="Hiragino Maru Gothic ProN W4" panose="020F0400000000000000" pitchFamily="34" charset="-128"/>
                <a:ea typeface="Hiragino Maru Gothic ProN W4" panose="020F0400000000000000" pitchFamily="34" charset="-128"/>
              </a:rPr>
              <a:t>→ばらつき</a:t>
            </a:r>
            <a:r>
              <a:rPr lang="en-US" altLang="ja-JP" sz="2050" dirty="0">
                <a:latin typeface="Hiragino Maru Gothic ProN W4" panose="020F0400000000000000" pitchFamily="34" charset="-128"/>
                <a:ea typeface="Hiragino Maru Gothic ProN W4" panose="020F0400000000000000" pitchFamily="34" charset="-128"/>
              </a:rPr>
              <a:t>(</a:t>
            </a:r>
            <a:r>
              <a:rPr lang="ja-JP" altLang="en-US" sz="2050" dirty="0">
                <a:latin typeface="Hiragino Maru Gothic ProN W4" panose="020F0400000000000000" pitchFamily="34" charset="-128"/>
                <a:ea typeface="Hiragino Maru Gothic ProN W4" panose="020F0400000000000000" pitchFamily="34" charset="-128"/>
              </a:rPr>
              <a:t>＝分散</a:t>
            </a:r>
            <a:r>
              <a:rPr lang="en-US" altLang="ja-JP" sz="2050" dirty="0">
                <a:latin typeface="Hiragino Maru Gothic ProN W4" panose="020F0400000000000000" pitchFamily="34" charset="-128"/>
                <a:ea typeface="Hiragino Maru Gothic ProN W4" panose="020F0400000000000000" pitchFamily="34" charset="-128"/>
              </a:rPr>
              <a:t>)</a:t>
            </a:r>
            <a:r>
              <a:rPr lang="ja-JP" altLang="en-US" sz="2050" dirty="0">
                <a:latin typeface="Hiragino Maru Gothic ProN W4" panose="020F0400000000000000" pitchFamily="34" charset="-128"/>
                <a:ea typeface="Hiragino Maru Gothic ProN W4" panose="020F0400000000000000" pitchFamily="34" charset="-128"/>
              </a:rPr>
              <a:t>が大きい軸ほどより</a:t>
            </a:r>
            <a:r>
              <a:rPr lang="en-US" altLang="ja-JP" sz="2050" dirty="0">
                <a:latin typeface="Hiragino Maru Gothic ProN W4" panose="020F0400000000000000" pitchFamily="34" charset="-128"/>
                <a:ea typeface="Hiragino Maru Gothic ProN W4" panose="020F0400000000000000" pitchFamily="34" charset="-128"/>
              </a:rPr>
              <a:t>2</a:t>
            </a:r>
            <a:r>
              <a:rPr lang="ja-JP" altLang="en-US" sz="2050" dirty="0">
                <a:latin typeface="Hiragino Maru Gothic ProN W4" panose="020F0400000000000000" pitchFamily="34" charset="-128"/>
                <a:ea typeface="Hiragino Maru Gothic ProN W4" panose="020F0400000000000000" pitchFamily="34" charset="-128"/>
              </a:rPr>
              <a:t>つの変数の情報が保存された新しい軸</a:t>
            </a:r>
            <a:endParaRPr sz="2050" dirty="0">
              <a:latin typeface="Hiragino Maru Gothic ProN W4" panose="020F0400000000000000" pitchFamily="34" charset="-128"/>
              <a:ea typeface="Hiragino Maru Gothic ProN W4" panose="020F0400000000000000" pitchFamily="34" charset="-128"/>
            </a:endParaRPr>
          </a:p>
        </p:txBody>
      </p:sp>
      <p:sp>
        <p:nvSpPr>
          <p:cNvPr id="5" name="どうやって新しい特徴量を作成しているのか？">
            <a:extLst>
              <a:ext uri="{FF2B5EF4-FFF2-40B4-BE49-F238E27FC236}">
                <a16:creationId xmlns:a16="http://schemas.microsoft.com/office/drawing/2014/main" id="{2525A547-980E-8BB0-E648-AE906EDB96D8}"/>
              </a:ext>
            </a:extLst>
          </p:cNvPr>
          <p:cNvSpPr txBox="1"/>
          <p:nvPr/>
        </p:nvSpPr>
        <p:spPr>
          <a:xfrm>
            <a:off x="1006475" y="567774"/>
            <a:ext cx="10007600" cy="682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l">
              <a:defRPr sz="4100">
                <a:latin typeface="+mn-lt"/>
                <a:ea typeface="+mn-ea"/>
                <a:cs typeface="+mn-cs"/>
                <a:sym typeface="ヒラギノ角ゴ ProN W3"/>
              </a:defRPr>
            </a:lvl1pPr>
          </a:lstStyle>
          <a:p>
            <a:pPr algn="l">
              <a:defRPr sz="4100">
                <a:latin typeface="+mn-lt"/>
                <a:ea typeface="+mn-ea"/>
                <a:cs typeface="+mn-cs"/>
                <a:sym typeface="ヒラギノ角ゴ ProN W3"/>
              </a:defRPr>
            </a:pPr>
            <a:r>
              <a:rPr lang="ja-JP" altLang="en-US" sz="2050" dirty="0">
                <a:latin typeface="Hiragino Maru Gothic ProN W4" panose="020F0400000000000000" pitchFamily="34" charset="-128"/>
                <a:ea typeface="Hiragino Maru Gothic ProN W4" panose="020F0400000000000000" pitchFamily="34" charset="-128"/>
              </a:rPr>
              <a:t>次の</a:t>
            </a:r>
            <a:r>
              <a:rPr lang="en-US" altLang="ja-JP" sz="2050" dirty="0">
                <a:latin typeface="Hiragino Maru Gothic ProN W4" panose="020F0400000000000000" pitchFamily="34" charset="-128"/>
                <a:ea typeface="Hiragino Maru Gothic ProN W4" panose="020F0400000000000000" pitchFamily="34" charset="-128"/>
              </a:rPr>
              <a:t>2</a:t>
            </a:r>
            <a:r>
              <a:rPr lang="ja-JP" altLang="en-US" sz="2050" dirty="0">
                <a:latin typeface="Hiragino Maru Gothic ProN W4" panose="020F0400000000000000" pitchFamily="34" charset="-128"/>
                <a:ea typeface="Hiragino Maru Gothic ProN W4" panose="020F0400000000000000" pitchFamily="34" charset="-128"/>
              </a:rPr>
              <a:t>本の軸はどちらの方が甘さと色合いの情報がより保存されているでしょうか？主成分分析は「データの相関関係」を失わないでデータを圧縮することを考えます。</a:t>
            </a:r>
          </a:p>
        </p:txBody>
      </p:sp>
    </p:spTree>
    <p:extLst>
      <p:ext uri="{BB962C8B-B14F-4D97-AF65-F5344CB8AC3E}">
        <p14:creationId xmlns:p14="http://schemas.microsoft.com/office/powerpoint/2010/main" val="29414234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D8C2BFB-4693-4E61-925D-7558A1E08852}"/>
              </a:ext>
            </a:extLst>
          </p:cNvPr>
          <p:cNvPicPr>
            <a:picLocks noChangeAspect="1"/>
          </p:cNvPicPr>
          <p:nvPr/>
        </p:nvPicPr>
        <p:blipFill>
          <a:blip r:embed="rId2"/>
          <a:stretch>
            <a:fillRect/>
          </a:stretch>
        </p:blipFill>
        <p:spPr>
          <a:xfrm>
            <a:off x="251084" y="2967749"/>
            <a:ext cx="5191862" cy="3111103"/>
          </a:xfrm>
          <a:prstGeom prst="rect">
            <a:avLst/>
          </a:prstGeom>
        </p:spPr>
      </p:pic>
      <p:sp>
        <p:nvSpPr>
          <p:cNvPr id="4" name="矢印: 右 3">
            <a:extLst>
              <a:ext uri="{FF2B5EF4-FFF2-40B4-BE49-F238E27FC236}">
                <a16:creationId xmlns:a16="http://schemas.microsoft.com/office/drawing/2014/main" id="{0917D599-F715-44BA-9ABA-AB8E3ABCAE31}"/>
              </a:ext>
            </a:extLst>
          </p:cNvPr>
          <p:cNvSpPr/>
          <p:nvPr/>
        </p:nvSpPr>
        <p:spPr>
          <a:xfrm>
            <a:off x="5563448" y="4308079"/>
            <a:ext cx="786809"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AEDD4526-364E-492D-8B5F-CEC4DCC05F9C}"/>
              </a:ext>
            </a:extLst>
          </p:cNvPr>
          <p:cNvPicPr>
            <a:picLocks noChangeAspect="1"/>
          </p:cNvPicPr>
          <p:nvPr/>
        </p:nvPicPr>
        <p:blipFill>
          <a:blip r:embed="rId3"/>
          <a:stretch>
            <a:fillRect/>
          </a:stretch>
        </p:blipFill>
        <p:spPr>
          <a:xfrm>
            <a:off x="6601895" y="2967749"/>
            <a:ext cx="5236383" cy="3111103"/>
          </a:xfrm>
          <a:prstGeom prst="rect">
            <a:avLst/>
          </a:prstGeom>
        </p:spPr>
      </p:pic>
      <p:sp>
        <p:nvSpPr>
          <p:cNvPr id="11" name="テキスト ボックス 10">
            <a:extLst>
              <a:ext uri="{FF2B5EF4-FFF2-40B4-BE49-F238E27FC236}">
                <a16:creationId xmlns:a16="http://schemas.microsoft.com/office/drawing/2014/main" id="{E8F3262F-BD50-4176-BC66-DA19503D75F5}"/>
              </a:ext>
            </a:extLst>
          </p:cNvPr>
          <p:cNvSpPr txBox="1"/>
          <p:nvPr/>
        </p:nvSpPr>
        <p:spPr>
          <a:xfrm>
            <a:off x="1555317" y="1845146"/>
            <a:ext cx="8803069" cy="1200329"/>
          </a:xfrm>
          <a:prstGeom prst="rect">
            <a:avLst/>
          </a:prstGeom>
          <a:noFill/>
        </p:spPr>
        <p:txBody>
          <a:bodyPr wrap="square">
            <a:spAutoFit/>
          </a:bodyPr>
          <a:lstStyle/>
          <a:p>
            <a:r>
              <a:rPr lang="ja-JP" altLang="en-US" sz="1800" dirty="0">
                <a:latin typeface="Hiragino Maru Gothic ProN W4" panose="020F0400000000000000" pitchFamily="34" charset="-128"/>
                <a:ea typeface="Hiragino Maru Gothic ProN W4" panose="020F0400000000000000" pitchFamily="34" charset="-128"/>
              </a:rPr>
              <a:t>モデル名 </a:t>
            </a:r>
            <a:r>
              <a:rPr lang="en-US" altLang="ja-JP" sz="1800" dirty="0">
                <a:latin typeface="Hiragino Maru Gothic ProN W4" panose="020F0400000000000000" pitchFamily="34" charset="-128"/>
                <a:ea typeface="Hiragino Maru Gothic ProN W4" panose="020F0400000000000000" pitchFamily="34" charset="-128"/>
              </a:rPr>
              <a:t>= PCA()</a:t>
            </a:r>
            <a:r>
              <a:rPr lang="ja-JP" altLang="en-US" sz="1800" dirty="0">
                <a:latin typeface="Hiragino Maru Gothic ProN W4" panose="020F0400000000000000" pitchFamily="34" charset="-128"/>
                <a:ea typeface="Hiragino Maru Gothic ProN W4" panose="020F0400000000000000" pitchFamily="34" charset="-128"/>
              </a:rPr>
              <a:t>でモデルを作成</a:t>
            </a:r>
            <a:endParaRPr lang="en-US" altLang="ja-JP" sz="1800" dirty="0">
              <a:latin typeface="Hiragino Maru Gothic ProN W4" panose="020F0400000000000000" pitchFamily="34" charset="-128"/>
              <a:ea typeface="Hiragino Maru Gothic ProN W4" panose="020F0400000000000000" pitchFamily="34" charset="-128"/>
            </a:endParaRPr>
          </a:p>
          <a:p>
            <a:r>
              <a:rPr lang="en-US" altLang="ja-JP" sz="1800" dirty="0">
                <a:latin typeface="Hiragino Maru Gothic ProN W4" panose="020F0400000000000000" pitchFamily="34" charset="-128"/>
                <a:ea typeface="Hiragino Maru Gothic ProN W4" panose="020F0400000000000000" pitchFamily="34" charset="-128"/>
              </a:rPr>
              <a:t>(</a:t>
            </a:r>
            <a:r>
              <a:rPr lang="ja-JP" altLang="en-US" sz="1800" dirty="0">
                <a:latin typeface="Hiragino Maru Gothic ProN W4" panose="020F0400000000000000" pitchFamily="34" charset="-128"/>
                <a:ea typeface="Hiragino Maru Gothic ProN W4" panose="020F0400000000000000" pitchFamily="34" charset="-128"/>
              </a:rPr>
              <a:t>深層学習の</a:t>
            </a:r>
            <a:r>
              <a:rPr lang="en-US" altLang="ja-JP" sz="1800" dirty="0">
                <a:latin typeface="Hiragino Maru Gothic ProN W4" panose="020F0400000000000000" pitchFamily="34" charset="-128"/>
                <a:ea typeface="Hiragino Maru Gothic ProN W4" panose="020F0400000000000000" pitchFamily="34" charset="-128"/>
              </a:rPr>
              <a:t>model = Sequential()</a:t>
            </a:r>
            <a:r>
              <a:rPr lang="ja-JP" altLang="en-US" sz="1800" dirty="0">
                <a:latin typeface="Hiragino Maru Gothic ProN W4" panose="020F0400000000000000" pitchFamily="34" charset="-128"/>
                <a:ea typeface="Hiragino Maru Gothic ProN W4" panose="020F0400000000000000" pitchFamily="34" charset="-128"/>
              </a:rPr>
              <a:t>と同様</a:t>
            </a:r>
            <a:r>
              <a:rPr lang="en-US" altLang="ja-JP" sz="1800" dirty="0">
                <a:latin typeface="Hiragino Maru Gothic ProN W4" panose="020F0400000000000000" pitchFamily="34" charset="-128"/>
                <a:ea typeface="Hiragino Maru Gothic ProN W4" panose="020F0400000000000000" pitchFamily="34" charset="-128"/>
              </a:rPr>
              <a:t>)</a:t>
            </a:r>
          </a:p>
          <a:p>
            <a:r>
              <a:rPr lang="en-US" altLang="ja-JP" sz="1800" dirty="0" err="1">
                <a:latin typeface="Hiragino Maru Gothic ProN W4" panose="020F0400000000000000" pitchFamily="34" charset="-128"/>
                <a:ea typeface="Hiragino Maru Gothic ProN W4" panose="020F0400000000000000" pitchFamily="34" charset="-128"/>
              </a:rPr>
              <a:t>n_components</a:t>
            </a:r>
            <a:r>
              <a:rPr lang="en-US" altLang="ja-JP" dirty="0">
                <a:latin typeface="Hiragino Maru Gothic ProN W4" panose="020F0400000000000000" pitchFamily="34" charset="-128"/>
                <a:ea typeface="Hiragino Maru Gothic ProN W4" panose="020F0400000000000000" pitchFamily="34" charset="-128"/>
              </a:rPr>
              <a:t>=</a:t>
            </a:r>
            <a:r>
              <a:rPr lang="en-US" altLang="ja-JP" sz="1800" dirty="0">
                <a:latin typeface="Hiragino Maru Gothic ProN W4" panose="020F0400000000000000" pitchFamily="34" charset="-128"/>
                <a:ea typeface="Hiragino Maru Gothic ProN W4" panose="020F0400000000000000" pitchFamily="34" charset="-128"/>
              </a:rPr>
              <a:t>~</a:t>
            </a:r>
            <a:r>
              <a:rPr lang="ja-JP" altLang="en-US" sz="1800" dirty="0">
                <a:latin typeface="Hiragino Maru Gothic ProN W4" panose="020F0400000000000000" pitchFamily="34" charset="-128"/>
                <a:ea typeface="Hiragino Maru Gothic ProN W4" panose="020F0400000000000000" pitchFamily="34" charset="-128"/>
              </a:rPr>
              <a:t>は、作りたい主成分の数を入力する</a:t>
            </a:r>
            <a:endParaRPr lang="en-US" altLang="ja-JP" sz="1800" dirty="0">
              <a:latin typeface="Hiragino Maru Gothic ProN W4" panose="020F0400000000000000" pitchFamily="34" charset="-128"/>
              <a:ea typeface="Hiragino Maru Gothic ProN W4" panose="020F0400000000000000" pitchFamily="34" charset="-128"/>
            </a:endParaRPr>
          </a:p>
          <a:p>
            <a:r>
              <a:rPr lang="ja-JP" altLang="en-US" sz="1800" dirty="0">
                <a:latin typeface="Hiragino Maru Gothic ProN W4" panose="020F0400000000000000" pitchFamily="34" charset="-128"/>
                <a:ea typeface="Hiragino Maru Gothic ProN W4" panose="020F0400000000000000" pitchFamily="34" charset="-128"/>
              </a:rPr>
              <a:t>モデル名</a:t>
            </a:r>
            <a:r>
              <a:rPr lang="en-US" altLang="ja-JP" sz="1800" dirty="0">
                <a:latin typeface="Hiragino Maru Gothic ProN W4" panose="020F0400000000000000" pitchFamily="34" charset="-128"/>
                <a:ea typeface="Hiragino Maru Gothic ProN W4" panose="020F0400000000000000" pitchFamily="34" charset="-128"/>
              </a:rPr>
              <a:t>.</a:t>
            </a:r>
            <a:r>
              <a:rPr lang="en-US" altLang="ja-JP" sz="1800" dirty="0" err="1">
                <a:latin typeface="Hiragino Maru Gothic ProN W4" panose="020F0400000000000000" pitchFamily="34" charset="-128"/>
                <a:ea typeface="Hiragino Maru Gothic ProN W4" panose="020F0400000000000000" pitchFamily="34" charset="-128"/>
              </a:rPr>
              <a:t>fit_transform</a:t>
            </a:r>
            <a:r>
              <a:rPr lang="en-US" altLang="ja-JP" sz="1800" dirty="0">
                <a:latin typeface="Hiragino Maru Gothic ProN W4" panose="020F0400000000000000" pitchFamily="34" charset="-128"/>
                <a:ea typeface="Hiragino Maru Gothic ProN W4" panose="020F0400000000000000" pitchFamily="34" charset="-128"/>
              </a:rPr>
              <a:t>(</a:t>
            </a:r>
            <a:r>
              <a:rPr lang="ja-JP" altLang="en-US" sz="1800" dirty="0">
                <a:latin typeface="Hiragino Maru Gothic ProN W4" panose="020F0400000000000000" pitchFamily="34" charset="-128"/>
                <a:ea typeface="Hiragino Maru Gothic ProN W4" panose="020F0400000000000000" pitchFamily="34" charset="-128"/>
              </a:rPr>
              <a:t>特徴量</a:t>
            </a:r>
            <a:r>
              <a:rPr lang="en-US" altLang="ja-JP" sz="1800" dirty="0">
                <a:latin typeface="Hiragino Maru Gothic ProN W4" panose="020F0400000000000000" pitchFamily="34" charset="-128"/>
                <a:ea typeface="Hiragino Maru Gothic ProN W4" panose="020F0400000000000000" pitchFamily="34" charset="-128"/>
              </a:rPr>
              <a:t>)</a:t>
            </a:r>
            <a:r>
              <a:rPr lang="ja-JP" altLang="en-US" sz="1800" dirty="0">
                <a:latin typeface="Hiragino Maru Gothic ProN W4" panose="020F0400000000000000" pitchFamily="34" charset="-128"/>
                <a:ea typeface="Hiragino Maru Gothic ProN W4" panose="020F0400000000000000" pitchFamily="34" charset="-128"/>
              </a:rPr>
              <a:t>で学習と新しい軸へのあてはめを行う</a:t>
            </a:r>
            <a:endParaRPr lang="en-US" altLang="ja-JP" sz="1800" dirty="0">
              <a:latin typeface="Hiragino Maru Gothic ProN W4" panose="020F0400000000000000" pitchFamily="34" charset="-128"/>
              <a:ea typeface="Hiragino Maru Gothic ProN W4" panose="020F0400000000000000" pitchFamily="34" charset="-128"/>
            </a:endParaRPr>
          </a:p>
        </p:txBody>
      </p:sp>
      <p:sp>
        <p:nvSpPr>
          <p:cNvPr id="12" name="次元削減の例：主成分分析">
            <a:extLst>
              <a:ext uri="{FF2B5EF4-FFF2-40B4-BE49-F238E27FC236}">
                <a16:creationId xmlns:a16="http://schemas.microsoft.com/office/drawing/2014/main" id="{2BA9B3AA-9368-420F-BD59-DD8744A9A64A}"/>
              </a:ext>
            </a:extLst>
          </p:cNvPr>
          <p:cNvSpPr txBox="1"/>
          <p:nvPr/>
        </p:nvSpPr>
        <p:spPr>
          <a:xfrm>
            <a:off x="1244012" y="6201750"/>
            <a:ext cx="3206006"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学習（＝新しい軸の作成）</a:t>
            </a:r>
            <a:endParaRPr sz="2050" dirty="0"/>
          </a:p>
        </p:txBody>
      </p:sp>
      <p:sp>
        <p:nvSpPr>
          <p:cNvPr id="13" name="次元削減の例：主成分分析">
            <a:extLst>
              <a:ext uri="{FF2B5EF4-FFF2-40B4-BE49-F238E27FC236}">
                <a16:creationId xmlns:a16="http://schemas.microsoft.com/office/drawing/2014/main" id="{32C897BC-AF9D-4FEA-84C6-8E189E2735C0}"/>
              </a:ext>
            </a:extLst>
          </p:cNvPr>
          <p:cNvSpPr txBox="1"/>
          <p:nvPr/>
        </p:nvSpPr>
        <p:spPr>
          <a:xfrm>
            <a:off x="7798389" y="6275446"/>
            <a:ext cx="2943113"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t>軸へのデータのあてはめ</a:t>
            </a:r>
            <a:endParaRPr sz="2050" dirty="0"/>
          </a:p>
        </p:txBody>
      </p:sp>
      <p:pic>
        <p:nvPicPr>
          <p:cNvPr id="8" name="図 7" descr="テキスト&#10;&#10;自動的に生成された説明">
            <a:extLst>
              <a:ext uri="{FF2B5EF4-FFF2-40B4-BE49-F238E27FC236}">
                <a16:creationId xmlns:a16="http://schemas.microsoft.com/office/drawing/2014/main" id="{491F223D-0A74-C567-1446-79D70546C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199" y="779148"/>
            <a:ext cx="5496058" cy="1047362"/>
          </a:xfrm>
          <a:prstGeom prst="rect">
            <a:avLst/>
          </a:prstGeom>
          <a:ln>
            <a:solidFill>
              <a:schemeClr val="tx1"/>
            </a:solidFill>
          </a:ln>
        </p:spPr>
      </p:pic>
      <p:sp>
        <p:nvSpPr>
          <p:cNvPr id="10" name="四角形">
            <a:extLst>
              <a:ext uri="{FF2B5EF4-FFF2-40B4-BE49-F238E27FC236}">
                <a16:creationId xmlns:a16="http://schemas.microsoft.com/office/drawing/2014/main" id="{7DE638A7-0997-8681-5FB3-2EF60CE391EC}"/>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4" name="次元削減の例：主成分分析">
            <a:extLst>
              <a:ext uri="{FF2B5EF4-FFF2-40B4-BE49-F238E27FC236}">
                <a16:creationId xmlns:a16="http://schemas.microsoft.com/office/drawing/2014/main" id="{2A0F83B7-D7BD-B7D8-A946-5055E9412F4A}"/>
              </a:ext>
            </a:extLst>
          </p:cNvPr>
          <p:cNvSpPr txBox="1"/>
          <p:nvPr/>
        </p:nvSpPr>
        <p:spPr>
          <a:xfrm>
            <a:off x="4081025" y="134033"/>
            <a:ext cx="402995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主成分分析</a:t>
            </a:r>
            <a:r>
              <a:rPr lang="en-US" altLang="ja-JP" sz="2400" dirty="0">
                <a:solidFill>
                  <a:schemeClr val="bg1"/>
                </a:solidFill>
                <a:latin typeface="Hiragino Maru Gothic ProN W4" panose="020F0400000000000000" pitchFamily="34" charset="-128"/>
                <a:ea typeface="Hiragino Maru Gothic ProN W4" panose="020F0400000000000000" pitchFamily="34" charset="-128"/>
              </a:rPr>
              <a:t>(</a:t>
            </a:r>
            <a:r>
              <a:rPr lang="en" altLang="ja-JP" sz="2400" dirty="0">
                <a:solidFill>
                  <a:schemeClr val="bg1"/>
                </a:solidFill>
                <a:latin typeface="Hiragino Maru Gothic ProN W4" panose="020F0400000000000000" pitchFamily="34" charset="-128"/>
                <a:ea typeface="Hiragino Maru Gothic ProN W4" panose="020F0400000000000000" pitchFamily="34" charset="-128"/>
              </a:rPr>
              <a:t>PCA)</a:t>
            </a: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を実行する</a:t>
            </a:r>
          </a:p>
        </p:txBody>
      </p:sp>
    </p:spTree>
    <p:extLst>
      <p:ext uri="{BB962C8B-B14F-4D97-AF65-F5344CB8AC3E}">
        <p14:creationId xmlns:p14="http://schemas.microsoft.com/office/powerpoint/2010/main" val="291172712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次元削減の例：主成分分析">
            <a:extLst>
              <a:ext uri="{FF2B5EF4-FFF2-40B4-BE49-F238E27FC236}">
                <a16:creationId xmlns:a16="http://schemas.microsoft.com/office/drawing/2014/main" id="{41B0E8E6-2F5D-7237-D950-C3785BB03A39}"/>
              </a:ext>
            </a:extLst>
          </p:cNvPr>
          <p:cNvSpPr txBox="1"/>
          <p:nvPr/>
        </p:nvSpPr>
        <p:spPr>
          <a:xfrm>
            <a:off x="6096000" y="1086958"/>
            <a:ext cx="4741683" cy="605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1800" dirty="0">
                <a:latin typeface="Hiragino Maru Gothic ProN W4" panose="020F0400000000000000" pitchFamily="34" charset="-128"/>
                <a:ea typeface="Hiragino Maru Gothic ProN W4" panose="020F0400000000000000" pitchFamily="34" charset="-128"/>
              </a:rPr>
              <a:t>実行結果を変数</a:t>
            </a:r>
            <a:r>
              <a:rPr lang="en-US" altLang="ja-JP" sz="1800" dirty="0">
                <a:latin typeface="Hiragino Maru Gothic ProN W4" panose="020F0400000000000000" pitchFamily="34" charset="-128"/>
                <a:ea typeface="Hiragino Maru Gothic ProN W4" panose="020F0400000000000000" pitchFamily="34" charset="-128"/>
              </a:rPr>
              <a:t>result</a:t>
            </a:r>
            <a:r>
              <a:rPr lang="ja-JP" altLang="en-US" sz="1800" dirty="0">
                <a:latin typeface="Hiragino Maru Gothic ProN W4" panose="020F0400000000000000" pitchFamily="34" charset="-128"/>
                <a:ea typeface="Hiragino Maru Gothic ProN W4" panose="020F0400000000000000" pitchFamily="34" charset="-128"/>
              </a:rPr>
              <a:t>に格納</a:t>
            </a:r>
            <a:endParaRPr lang="en-US" altLang="ja-JP" sz="1800" dirty="0">
              <a:latin typeface="Hiragino Maru Gothic ProN W4" panose="020F0400000000000000" pitchFamily="34" charset="-128"/>
              <a:ea typeface="Hiragino Maru Gothic ProN W4" panose="020F0400000000000000" pitchFamily="34" charset="-128"/>
            </a:endParaRPr>
          </a:p>
          <a:p>
            <a:r>
              <a:rPr lang="en-US" sz="1800" dirty="0">
                <a:latin typeface="Hiragino Maru Gothic ProN W4" panose="020F0400000000000000" pitchFamily="34" charset="-128"/>
                <a:ea typeface="Hiragino Maru Gothic ProN W4" panose="020F0400000000000000" pitchFamily="34" charset="-128"/>
              </a:rPr>
              <a:t>result</a:t>
            </a:r>
            <a:r>
              <a:rPr lang="ja-JP" altLang="en-US" sz="1800" dirty="0">
                <a:latin typeface="Hiragino Maru Gothic ProN W4" panose="020F0400000000000000" pitchFamily="34" charset="-128"/>
                <a:ea typeface="Hiragino Maru Gothic ProN W4" panose="020F0400000000000000" pitchFamily="34" charset="-128"/>
              </a:rPr>
              <a:t>は</a:t>
            </a:r>
            <a:r>
              <a:rPr lang="en-US" altLang="ja-JP" sz="1800" dirty="0" err="1">
                <a:latin typeface="Hiragino Maru Gothic ProN W4" panose="020F0400000000000000" pitchFamily="34" charset="-128"/>
                <a:ea typeface="Hiragino Maru Gothic ProN W4" panose="020F0400000000000000" pitchFamily="34" charset="-128"/>
              </a:rPr>
              <a:t>numpy</a:t>
            </a:r>
            <a:r>
              <a:rPr lang="ja-JP" altLang="en-US" sz="1800" dirty="0">
                <a:latin typeface="Hiragino Maru Gothic ProN W4" panose="020F0400000000000000" pitchFamily="34" charset="-128"/>
                <a:ea typeface="Hiragino Maru Gothic ProN W4" panose="020F0400000000000000" pitchFamily="34" charset="-128"/>
              </a:rPr>
              <a:t>配列で、</a:t>
            </a:r>
            <a:r>
              <a:rPr lang="en-US" altLang="ja-JP" sz="1800" dirty="0">
                <a:latin typeface="Hiragino Maru Gothic ProN W4" panose="020F0400000000000000" pitchFamily="34" charset="-128"/>
                <a:ea typeface="Hiragino Maru Gothic ProN W4" panose="020F0400000000000000" pitchFamily="34" charset="-128"/>
              </a:rPr>
              <a:t>(150,2)</a:t>
            </a:r>
            <a:r>
              <a:rPr lang="ja-JP" altLang="en-US" sz="1800" dirty="0">
                <a:latin typeface="Hiragino Maru Gothic ProN W4" panose="020F0400000000000000" pitchFamily="34" charset="-128"/>
                <a:ea typeface="Hiragino Maru Gothic ProN W4" panose="020F0400000000000000" pitchFamily="34" charset="-128"/>
              </a:rPr>
              <a:t>の</a:t>
            </a:r>
            <a:r>
              <a:rPr lang="en-US" altLang="ja-JP" sz="1800" dirty="0">
                <a:latin typeface="Hiragino Maru Gothic ProN W4" panose="020F0400000000000000" pitchFamily="34" charset="-128"/>
                <a:ea typeface="Hiragino Maru Gothic ProN W4" panose="020F0400000000000000" pitchFamily="34" charset="-128"/>
              </a:rPr>
              <a:t>2</a:t>
            </a:r>
            <a:r>
              <a:rPr lang="ja-JP" altLang="en-US" sz="1800" dirty="0">
                <a:latin typeface="Hiragino Maru Gothic ProN W4" panose="020F0400000000000000" pitchFamily="34" charset="-128"/>
                <a:ea typeface="Hiragino Maru Gothic ProN W4" panose="020F0400000000000000" pitchFamily="34" charset="-128"/>
              </a:rPr>
              <a:t>次元配列</a:t>
            </a:r>
            <a:endParaRPr lang="en-US" altLang="ja-JP" sz="1800" dirty="0">
              <a:latin typeface="Hiragino Maru Gothic ProN W4" panose="020F0400000000000000" pitchFamily="34" charset="-128"/>
              <a:ea typeface="Hiragino Maru Gothic ProN W4" panose="020F0400000000000000" pitchFamily="34" charset="-128"/>
            </a:endParaRPr>
          </a:p>
        </p:txBody>
      </p:sp>
      <p:sp>
        <p:nvSpPr>
          <p:cNvPr id="2" name="四角形">
            <a:extLst>
              <a:ext uri="{FF2B5EF4-FFF2-40B4-BE49-F238E27FC236}">
                <a16:creationId xmlns:a16="http://schemas.microsoft.com/office/drawing/2014/main" id="{0F57FCF0-8F76-6729-0E7D-C0A59771104A}"/>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5" name="次元削減の例：主成分分析">
            <a:extLst>
              <a:ext uri="{FF2B5EF4-FFF2-40B4-BE49-F238E27FC236}">
                <a16:creationId xmlns:a16="http://schemas.microsoft.com/office/drawing/2014/main" id="{7FF831AE-4720-6026-B566-42EBC3ADC844}"/>
              </a:ext>
            </a:extLst>
          </p:cNvPr>
          <p:cNvSpPr txBox="1"/>
          <p:nvPr/>
        </p:nvSpPr>
        <p:spPr>
          <a:xfrm>
            <a:off x="4081025" y="134033"/>
            <a:ext cx="402995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主成分分析</a:t>
            </a:r>
            <a:r>
              <a:rPr lang="en-US" altLang="ja-JP" sz="2400" dirty="0">
                <a:solidFill>
                  <a:schemeClr val="bg1"/>
                </a:solidFill>
                <a:latin typeface="Hiragino Maru Gothic ProN W4" panose="020F0400000000000000" pitchFamily="34" charset="-128"/>
                <a:ea typeface="Hiragino Maru Gothic ProN W4" panose="020F0400000000000000" pitchFamily="34" charset="-128"/>
              </a:rPr>
              <a:t>(</a:t>
            </a:r>
            <a:r>
              <a:rPr lang="en" altLang="ja-JP" sz="2400" dirty="0">
                <a:solidFill>
                  <a:schemeClr val="bg1"/>
                </a:solidFill>
                <a:latin typeface="Hiragino Maru Gothic ProN W4" panose="020F0400000000000000" pitchFamily="34" charset="-128"/>
                <a:ea typeface="Hiragino Maru Gothic ProN W4" panose="020F0400000000000000" pitchFamily="34" charset="-128"/>
              </a:rPr>
              <a:t>PCA)</a:t>
            </a: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を実行する</a:t>
            </a:r>
          </a:p>
        </p:txBody>
      </p:sp>
      <p:pic>
        <p:nvPicPr>
          <p:cNvPr id="3" name="図 2" descr="テキスト&#10;&#10;中程度の精度で自動的に生成された説明">
            <a:extLst>
              <a:ext uri="{FF2B5EF4-FFF2-40B4-BE49-F238E27FC236}">
                <a16:creationId xmlns:a16="http://schemas.microsoft.com/office/drawing/2014/main" id="{F206B8B6-851D-3BCC-6426-E189AFE4E8B8}"/>
              </a:ext>
            </a:extLst>
          </p:cNvPr>
          <p:cNvPicPr>
            <a:picLocks noChangeAspect="1"/>
          </p:cNvPicPr>
          <p:nvPr/>
        </p:nvPicPr>
        <p:blipFill rotWithShape="1">
          <a:blip r:embed="rId2">
            <a:extLst>
              <a:ext uri="{28A0092B-C50C-407E-A947-70E740481C1C}">
                <a14:useLocalDpi xmlns:a14="http://schemas.microsoft.com/office/drawing/2010/main" val="0"/>
              </a:ext>
            </a:extLst>
          </a:blip>
          <a:srcRect t="28315"/>
          <a:stretch/>
        </p:blipFill>
        <p:spPr>
          <a:xfrm>
            <a:off x="690992" y="1267670"/>
            <a:ext cx="3605684" cy="2579234"/>
          </a:xfrm>
          <a:prstGeom prst="rect">
            <a:avLst/>
          </a:prstGeom>
        </p:spPr>
      </p:pic>
      <p:pic>
        <p:nvPicPr>
          <p:cNvPr id="6" name="図 5" descr="テキスト&#10;&#10;自動的に生成された説明">
            <a:extLst>
              <a:ext uri="{FF2B5EF4-FFF2-40B4-BE49-F238E27FC236}">
                <a16:creationId xmlns:a16="http://schemas.microsoft.com/office/drawing/2014/main" id="{5AD5E0A5-41AE-385A-141B-45BBA6C00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72" y="4432090"/>
            <a:ext cx="4018553" cy="1736507"/>
          </a:xfrm>
          <a:prstGeom prst="rect">
            <a:avLst/>
          </a:prstGeom>
        </p:spPr>
      </p:pic>
      <p:sp>
        <p:nvSpPr>
          <p:cNvPr id="8" name="次元削減の例：主成分分析">
            <a:extLst>
              <a:ext uri="{FF2B5EF4-FFF2-40B4-BE49-F238E27FC236}">
                <a16:creationId xmlns:a16="http://schemas.microsoft.com/office/drawing/2014/main" id="{0C0EE3C4-5B8C-C929-F84F-55BBFB099BCE}"/>
              </a:ext>
            </a:extLst>
          </p:cNvPr>
          <p:cNvSpPr txBox="1"/>
          <p:nvPr/>
        </p:nvSpPr>
        <p:spPr>
          <a:xfrm>
            <a:off x="2622212" y="3939724"/>
            <a:ext cx="25808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en-US" sz="1800" dirty="0">
                <a:latin typeface="Hiragino Maru Gothic ProN W4" panose="020F0400000000000000" pitchFamily="34" charset="-128"/>
                <a:ea typeface="Hiragino Maru Gothic ProN W4" panose="020F0400000000000000" pitchFamily="34" charset="-128"/>
              </a:rPr>
              <a:t>...</a:t>
            </a:r>
          </a:p>
        </p:txBody>
      </p:sp>
    </p:spTree>
    <p:extLst>
      <p:ext uri="{BB962C8B-B14F-4D97-AF65-F5344CB8AC3E}">
        <p14:creationId xmlns:p14="http://schemas.microsoft.com/office/powerpoint/2010/main" val="178705677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1C614-0464-C804-EA8E-A593F190FE2F}"/>
            </a:ext>
          </a:extLst>
        </p:cNvPr>
        <p:cNvGrpSpPr/>
        <p:nvPr/>
      </p:nvGrpSpPr>
      <p:grpSpPr>
        <a:xfrm>
          <a:off x="0" y="0"/>
          <a:ext cx="0" cy="0"/>
          <a:chOff x="0" y="0"/>
          <a:chExt cx="0" cy="0"/>
        </a:xfrm>
      </p:grpSpPr>
      <p:sp>
        <p:nvSpPr>
          <p:cNvPr id="4" name="次元削減の例：主成分分析">
            <a:extLst>
              <a:ext uri="{FF2B5EF4-FFF2-40B4-BE49-F238E27FC236}">
                <a16:creationId xmlns:a16="http://schemas.microsoft.com/office/drawing/2014/main" id="{9C756F57-59CC-999D-3520-9F0B125BB129}"/>
              </a:ext>
            </a:extLst>
          </p:cNvPr>
          <p:cNvSpPr txBox="1"/>
          <p:nvPr/>
        </p:nvSpPr>
        <p:spPr>
          <a:xfrm>
            <a:off x="6096000" y="1086958"/>
            <a:ext cx="4741683" cy="605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1800" dirty="0">
                <a:latin typeface="Hiragino Maru Gothic ProN W4" panose="020F0400000000000000" pitchFamily="34" charset="-128"/>
                <a:ea typeface="Hiragino Maru Gothic ProN W4" panose="020F0400000000000000" pitchFamily="34" charset="-128"/>
              </a:rPr>
              <a:t>実行結果を変数</a:t>
            </a:r>
            <a:r>
              <a:rPr lang="en-US" altLang="ja-JP" sz="1800" dirty="0">
                <a:latin typeface="Hiragino Maru Gothic ProN W4" panose="020F0400000000000000" pitchFamily="34" charset="-128"/>
                <a:ea typeface="Hiragino Maru Gothic ProN W4" panose="020F0400000000000000" pitchFamily="34" charset="-128"/>
              </a:rPr>
              <a:t>result</a:t>
            </a:r>
            <a:r>
              <a:rPr lang="ja-JP" altLang="en-US" sz="1800" dirty="0">
                <a:latin typeface="Hiragino Maru Gothic ProN W4" panose="020F0400000000000000" pitchFamily="34" charset="-128"/>
                <a:ea typeface="Hiragino Maru Gothic ProN W4" panose="020F0400000000000000" pitchFamily="34" charset="-128"/>
              </a:rPr>
              <a:t>に格納</a:t>
            </a:r>
            <a:endParaRPr lang="en-US" altLang="ja-JP" sz="1800" dirty="0">
              <a:latin typeface="Hiragino Maru Gothic ProN W4" panose="020F0400000000000000" pitchFamily="34" charset="-128"/>
              <a:ea typeface="Hiragino Maru Gothic ProN W4" panose="020F0400000000000000" pitchFamily="34" charset="-128"/>
            </a:endParaRPr>
          </a:p>
          <a:p>
            <a:r>
              <a:rPr lang="en-US" sz="1800" dirty="0">
                <a:latin typeface="Hiragino Maru Gothic ProN W4" panose="020F0400000000000000" pitchFamily="34" charset="-128"/>
                <a:ea typeface="Hiragino Maru Gothic ProN W4" panose="020F0400000000000000" pitchFamily="34" charset="-128"/>
              </a:rPr>
              <a:t>result</a:t>
            </a:r>
            <a:r>
              <a:rPr lang="ja-JP" altLang="en-US" sz="1800" dirty="0">
                <a:latin typeface="Hiragino Maru Gothic ProN W4" panose="020F0400000000000000" pitchFamily="34" charset="-128"/>
                <a:ea typeface="Hiragino Maru Gothic ProN W4" panose="020F0400000000000000" pitchFamily="34" charset="-128"/>
              </a:rPr>
              <a:t>は</a:t>
            </a:r>
            <a:r>
              <a:rPr lang="en-US" altLang="ja-JP" sz="1800" dirty="0" err="1">
                <a:latin typeface="Hiragino Maru Gothic ProN W4" panose="020F0400000000000000" pitchFamily="34" charset="-128"/>
                <a:ea typeface="Hiragino Maru Gothic ProN W4" panose="020F0400000000000000" pitchFamily="34" charset="-128"/>
              </a:rPr>
              <a:t>numpy</a:t>
            </a:r>
            <a:r>
              <a:rPr lang="ja-JP" altLang="en-US" sz="1800" dirty="0">
                <a:latin typeface="Hiragino Maru Gothic ProN W4" panose="020F0400000000000000" pitchFamily="34" charset="-128"/>
                <a:ea typeface="Hiragino Maru Gothic ProN W4" panose="020F0400000000000000" pitchFamily="34" charset="-128"/>
              </a:rPr>
              <a:t>配列で、</a:t>
            </a:r>
            <a:r>
              <a:rPr lang="en-US" altLang="ja-JP" sz="1800" dirty="0">
                <a:latin typeface="Hiragino Maru Gothic ProN W4" panose="020F0400000000000000" pitchFamily="34" charset="-128"/>
                <a:ea typeface="Hiragino Maru Gothic ProN W4" panose="020F0400000000000000" pitchFamily="34" charset="-128"/>
              </a:rPr>
              <a:t>(150,2)</a:t>
            </a:r>
            <a:r>
              <a:rPr lang="ja-JP" altLang="en-US" sz="1800" dirty="0">
                <a:latin typeface="Hiragino Maru Gothic ProN W4" panose="020F0400000000000000" pitchFamily="34" charset="-128"/>
                <a:ea typeface="Hiragino Maru Gothic ProN W4" panose="020F0400000000000000" pitchFamily="34" charset="-128"/>
              </a:rPr>
              <a:t>の</a:t>
            </a:r>
            <a:r>
              <a:rPr lang="en-US" altLang="ja-JP" sz="1800" dirty="0">
                <a:latin typeface="Hiragino Maru Gothic ProN W4" panose="020F0400000000000000" pitchFamily="34" charset="-128"/>
                <a:ea typeface="Hiragino Maru Gothic ProN W4" panose="020F0400000000000000" pitchFamily="34" charset="-128"/>
              </a:rPr>
              <a:t>2</a:t>
            </a:r>
            <a:r>
              <a:rPr lang="ja-JP" altLang="en-US" sz="1800" dirty="0">
                <a:latin typeface="Hiragino Maru Gothic ProN W4" panose="020F0400000000000000" pitchFamily="34" charset="-128"/>
                <a:ea typeface="Hiragino Maru Gothic ProN W4" panose="020F0400000000000000" pitchFamily="34" charset="-128"/>
              </a:rPr>
              <a:t>次元配列</a:t>
            </a:r>
            <a:endParaRPr lang="en-US" altLang="ja-JP" sz="1800" dirty="0">
              <a:latin typeface="Hiragino Maru Gothic ProN W4" panose="020F0400000000000000" pitchFamily="34" charset="-128"/>
              <a:ea typeface="Hiragino Maru Gothic ProN W4" panose="020F0400000000000000" pitchFamily="34" charset="-128"/>
            </a:endParaRPr>
          </a:p>
        </p:txBody>
      </p:sp>
      <p:sp>
        <p:nvSpPr>
          <p:cNvPr id="2" name="四角形">
            <a:extLst>
              <a:ext uri="{FF2B5EF4-FFF2-40B4-BE49-F238E27FC236}">
                <a16:creationId xmlns:a16="http://schemas.microsoft.com/office/drawing/2014/main" id="{2D052AC8-3F27-A6A7-06C3-04AB60EBBCE2}"/>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5" name="次元削減の例：主成分分析">
            <a:extLst>
              <a:ext uri="{FF2B5EF4-FFF2-40B4-BE49-F238E27FC236}">
                <a16:creationId xmlns:a16="http://schemas.microsoft.com/office/drawing/2014/main" id="{B25DE8F8-971C-41CA-8F22-D9C98B886D88}"/>
              </a:ext>
            </a:extLst>
          </p:cNvPr>
          <p:cNvSpPr txBox="1"/>
          <p:nvPr/>
        </p:nvSpPr>
        <p:spPr>
          <a:xfrm>
            <a:off x="4081025" y="134033"/>
            <a:ext cx="402995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主成分分析</a:t>
            </a:r>
            <a:r>
              <a:rPr lang="en-US" altLang="ja-JP" sz="2400" dirty="0">
                <a:solidFill>
                  <a:schemeClr val="bg1"/>
                </a:solidFill>
                <a:latin typeface="Hiragino Maru Gothic ProN W4" panose="020F0400000000000000" pitchFamily="34" charset="-128"/>
                <a:ea typeface="Hiragino Maru Gothic ProN W4" panose="020F0400000000000000" pitchFamily="34" charset="-128"/>
              </a:rPr>
              <a:t>(</a:t>
            </a:r>
            <a:r>
              <a:rPr lang="en" altLang="ja-JP" sz="2400" dirty="0">
                <a:solidFill>
                  <a:schemeClr val="bg1"/>
                </a:solidFill>
                <a:latin typeface="Hiragino Maru Gothic ProN W4" panose="020F0400000000000000" pitchFamily="34" charset="-128"/>
                <a:ea typeface="Hiragino Maru Gothic ProN W4" panose="020F0400000000000000" pitchFamily="34" charset="-128"/>
              </a:rPr>
              <a:t>PCA)</a:t>
            </a: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を実行する</a:t>
            </a:r>
          </a:p>
        </p:txBody>
      </p:sp>
      <p:pic>
        <p:nvPicPr>
          <p:cNvPr id="7" name="図 6" descr="テキスト&#10;&#10;中程度の精度で自動的に生成された説明">
            <a:extLst>
              <a:ext uri="{FF2B5EF4-FFF2-40B4-BE49-F238E27FC236}">
                <a16:creationId xmlns:a16="http://schemas.microsoft.com/office/drawing/2014/main" id="{261AA996-166E-A858-A06F-DF181F2E7ADC}"/>
              </a:ext>
            </a:extLst>
          </p:cNvPr>
          <p:cNvPicPr>
            <a:picLocks noChangeAspect="1"/>
          </p:cNvPicPr>
          <p:nvPr/>
        </p:nvPicPr>
        <p:blipFill rotWithShape="1">
          <a:blip r:embed="rId2">
            <a:extLst>
              <a:ext uri="{28A0092B-C50C-407E-A947-70E740481C1C}">
                <a14:useLocalDpi xmlns:a14="http://schemas.microsoft.com/office/drawing/2010/main" val="0"/>
              </a:ext>
            </a:extLst>
          </a:blip>
          <a:srcRect t="28315"/>
          <a:stretch/>
        </p:blipFill>
        <p:spPr>
          <a:xfrm>
            <a:off x="690992" y="1267670"/>
            <a:ext cx="3605684" cy="2579234"/>
          </a:xfrm>
          <a:prstGeom prst="rect">
            <a:avLst/>
          </a:prstGeom>
        </p:spPr>
      </p:pic>
      <p:pic>
        <p:nvPicPr>
          <p:cNvPr id="9" name="図 8" descr="テキスト&#10;&#10;自動的に生成された説明">
            <a:extLst>
              <a:ext uri="{FF2B5EF4-FFF2-40B4-BE49-F238E27FC236}">
                <a16:creationId xmlns:a16="http://schemas.microsoft.com/office/drawing/2014/main" id="{56586E12-B530-3471-34B2-5E1EEBC92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72" y="4432090"/>
            <a:ext cx="4018553" cy="1736507"/>
          </a:xfrm>
          <a:prstGeom prst="rect">
            <a:avLst/>
          </a:prstGeom>
        </p:spPr>
      </p:pic>
      <p:sp>
        <p:nvSpPr>
          <p:cNvPr id="10" name="次元削減の例：主成分分析">
            <a:extLst>
              <a:ext uri="{FF2B5EF4-FFF2-40B4-BE49-F238E27FC236}">
                <a16:creationId xmlns:a16="http://schemas.microsoft.com/office/drawing/2014/main" id="{4C5F5E91-1D95-EDA1-0822-D1C4BB5E0172}"/>
              </a:ext>
            </a:extLst>
          </p:cNvPr>
          <p:cNvSpPr txBox="1"/>
          <p:nvPr/>
        </p:nvSpPr>
        <p:spPr>
          <a:xfrm>
            <a:off x="2622212" y="3939724"/>
            <a:ext cx="25808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en-US" sz="1800" dirty="0">
                <a:latin typeface="Hiragino Maru Gothic ProN W4" panose="020F0400000000000000" pitchFamily="34" charset="-128"/>
                <a:ea typeface="Hiragino Maru Gothic ProN W4" panose="020F0400000000000000" pitchFamily="34" charset="-128"/>
              </a:rPr>
              <a:t>...</a:t>
            </a:r>
          </a:p>
        </p:txBody>
      </p:sp>
      <p:sp>
        <p:nvSpPr>
          <p:cNvPr id="11" name="テキスト ボックス 10">
            <a:extLst>
              <a:ext uri="{FF2B5EF4-FFF2-40B4-BE49-F238E27FC236}">
                <a16:creationId xmlns:a16="http://schemas.microsoft.com/office/drawing/2014/main" id="{EB372A53-29C1-4C60-1627-F57DF163DB9A}"/>
              </a:ext>
            </a:extLst>
          </p:cNvPr>
          <p:cNvSpPr txBox="1"/>
          <p:nvPr/>
        </p:nvSpPr>
        <p:spPr>
          <a:xfrm>
            <a:off x="5616884" y="5998205"/>
            <a:ext cx="6273244" cy="646331"/>
          </a:xfrm>
          <a:prstGeom prst="rect">
            <a:avLst/>
          </a:prstGeom>
          <a:noFill/>
        </p:spPr>
        <p:txBody>
          <a:bodyPr wrap="square">
            <a:spAutoFit/>
          </a:bodyPr>
          <a:lstStyle/>
          <a:p>
            <a:r>
              <a:rPr lang="en-US" altLang="ja-JP" sz="1800" dirty="0">
                <a:latin typeface="Hiragino Maru Gothic ProN W4" panose="020F0400000000000000" pitchFamily="34" charset="-128"/>
                <a:ea typeface="Hiragino Maru Gothic ProN W4" panose="020F0400000000000000" pitchFamily="34" charset="-128"/>
              </a:rPr>
              <a:t>result[:,0]</a:t>
            </a:r>
            <a:r>
              <a:rPr lang="ja-JP" altLang="en-US" sz="1800" dirty="0">
                <a:latin typeface="Hiragino Maru Gothic ProN W4" panose="020F0400000000000000" pitchFamily="34" charset="-128"/>
                <a:ea typeface="Hiragino Maru Gothic ProN W4" panose="020F0400000000000000" pitchFamily="34" charset="-128"/>
              </a:rPr>
              <a:t>は行の全て、列は</a:t>
            </a:r>
            <a:r>
              <a:rPr lang="en-US" altLang="ja-JP" sz="1800" dirty="0">
                <a:latin typeface="Hiragino Maru Gothic ProN W4" panose="020F0400000000000000" pitchFamily="34" charset="-128"/>
                <a:ea typeface="Hiragino Maru Gothic ProN W4" panose="020F0400000000000000" pitchFamily="34" charset="-128"/>
              </a:rPr>
              <a:t>1</a:t>
            </a:r>
            <a:r>
              <a:rPr lang="ja-JP" altLang="en-US" sz="1800" dirty="0">
                <a:latin typeface="Hiragino Maru Gothic ProN W4" panose="020F0400000000000000" pitchFamily="34" charset="-128"/>
                <a:ea typeface="Hiragino Maru Gothic ProN W4" panose="020F0400000000000000" pitchFamily="34" charset="-128"/>
              </a:rPr>
              <a:t>列目を抽出＝第一主成分</a:t>
            </a:r>
          </a:p>
          <a:p>
            <a:r>
              <a:rPr lang="en-US" altLang="ja-JP" dirty="0">
                <a:latin typeface="Hiragino Maru Gothic ProN W4" panose="020F0400000000000000" pitchFamily="34" charset="-128"/>
                <a:ea typeface="Hiragino Maru Gothic ProN W4" panose="020F0400000000000000" pitchFamily="34" charset="-128"/>
              </a:rPr>
              <a:t>(</a:t>
            </a:r>
            <a:r>
              <a:rPr lang="en-US" altLang="ja-JP" sz="1800" dirty="0">
                <a:latin typeface="Hiragino Maru Gothic ProN W4" panose="020F0400000000000000" pitchFamily="34" charset="-128"/>
                <a:ea typeface="Hiragino Maru Gothic ProN W4" panose="020F0400000000000000" pitchFamily="34" charset="-128"/>
              </a:rPr>
              <a:t>result[:,1]</a:t>
            </a:r>
            <a:r>
              <a:rPr lang="ja-JP" altLang="en-US" sz="1800" dirty="0">
                <a:latin typeface="Hiragino Maru Gothic ProN W4" panose="020F0400000000000000" pitchFamily="34" charset="-128"/>
                <a:ea typeface="Hiragino Maru Gothic ProN W4" panose="020F0400000000000000" pitchFamily="34" charset="-128"/>
              </a:rPr>
              <a:t>は行全て、列は</a:t>
            </a:r>
            <a:r>
              <a:rPr lang="en-US" altLang="ja-JP" sz="1800" dirty="0">
                <a:latin typeface="Hiragino Maru Gothic ProN W4" panose="020F0400000000000000" pitchFamily="34" charset="-128"/>
                <a:ea typeface="Hiragino Maru Gothic ProN W4" panose="020F0400000000000000" pitchFamily="34" charset="-128"/>
              </a:rPr>
              <a:t>2</a:t>
            </a:r>
            <a:r>
              <a:rPr lang="ja-JP" altLang="en-US" sz="1800" dirty="0">
                <a:latin typeface="Hiragino Maru Gothic ProN W4" panose="020F0400000000000000" pitchFamily="34" charset="-128"/>
                <a:ea typeface="Hiragino Maru Gothic ProN W4" panose="020F0400000000000000" pitchFamily="34" charset="-128"/>
              </a:rPr>
              <a:t>列目を抽出＝第二主成分</a:t>
            </a:r>
            <a:r>
              <a:rPr lang="en-US" altLang="ja-JP" sz="1800" dirty="0">
                <a:latin typeface="Hiragino Maru Gothic ProN W4" panose="020F0400000000000000" pitchFamily="34" charset="-128"/>
                <a:ea typeface="Hiragino Maru Gothic ProN W4" panose="020F0400000000000000" pitchFamily="34" charset="-128"/>
              </a:rPr>
              <a:t>)</a:t>
            </a:r>
            <a:endParaRPr lang="ja-JP" altLang="en-US" sz="1800" dirty="0">
              <a:latin typeface="Hiragino Maru Gothic ProN W4" panose="020F0400000000000000" pitchFamily="34" charset="-128"/>
              <a:ea typeface="Hiragino Maru Gothic ProN W4" panose="020F0400000000000000" pitchFamily="34" charset="-128"/>
            </a:endParaRPr>
          </a:p>
        </p:txBody>
      </p:sp>
      <p:pic>
        <p:nvPicPr>
          <p:cNvPr id="6" name="図 5" descr="テーブル&#10;&#10;自動的に生成された説明">
            <a:extLst>
              <a:ext uri="{FF2B5EF4-FFF2-40B4-BE49-F238E27FC236}">
                <a16:creationId xmlns:a16="http://schemas.microsoft.com/office/drawing/2014/main" id="{0A6BBCAD-2F7F-8078-8E14-239DF5CEE9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884" y="1919415"/>
            <a:ext cx="5699913" cy="3851627"/>
          </a:xfrm>
          <a:prstGeom prst="rect">
            <a:avLst/>
          </a:prstGeom>
          <a:ln>
            <a:solidFill>
              <a:schemeClr val="tx1"/>
            </a:solidFill>
          </a:ln>
        </p:spPr>
      </p:pic>
      <p:sp>
        <p:nvSpPr>
          <p:cNvPr id="3" name="正方形/長方形 2">
            <a:extLst>
              <a:ext uri="{FF2B5EF4-FFF2-40B4-BE49-F238E27FC236}">
                <a16:creationId xmlns:a16="http://schemas.microsoft.com/office/drawing/2014/main" id="{8185D2A3-B6FF-6FEA-0520-FE8BC89A64DC}"/>
              </a:ext>
            </a:extLst>
          </p:cNvPr>
          <p:cNvSpPr/>
          <p:nvPr/>
        </p:nvSpPr>
        <p:spPr>
          <a:xfrm>
            <a:off x="1431955" y="2757846"/>
            <a:ext cx="1282535" cy="341075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D4B6D8A-E118-2BA0-BC51-07A39A018057}"/>
              </a:ext>
            </a:extLst>
          </p:cNvPr>
          <p:cNvSpPr/>
          <p:nvPr/>
        </p:nvSpPr>
        <p:spPr>
          <a:xfrm>
            <a:off x="6103801" y="2266208"/>
            <a:ext cx="5212996" cy="350483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2316699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矢印: 右 3">
            <a:extLst>
              <a:ext uri="{FF2B5EF4-FFF2-40B4-BE49-F238E27FC236}">
                <a16:creationId xmlns:a16="http://schemas.microsoft.com/office/drawing/2014/main" id="{793EE059-A8F2-4DA3-86F4-A1937B25CDFF}"/>
              </a:ext>
            </a:extLst>
          </p:cNvPr>
          <p:cNvSpPr/>
          <p:nvPr/>
        </p:nvSpPr>
        <p:spPr>
          <a:xfrm>
            <a:off x="5466874" y="2976763"/>
            <a:ext cx="715618" cy="5466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次元削減の例：主成分分析">
            <a:extLst>
              <a:ext uri="{FF2B5EF4-FFF2-40B4-BE49-F238E27FC236}">
                <a16:creationId xmlns:a16="http://schemas.microsoft.com/office/drawing/2014/main" id="{A5F9AE9D-80E7-4F33-88A7-54446CDCF93B}"/>
              </a:ext>
            </a:extLst>
          </p:cNvPr>
          <p:cNvSpPr txBox="1"/>
          <p:nvPr/>
        </p:nvSpPr>
        <p:spPr>
          <a:xfrm>
            <a:off x="1476848" y="5184733"/>
            <a:ext cx="9319859"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400" dirty="0">
                <a:latin typeface="Hiragino Maru Gothic ProN W4" panose="020F0400000000000000" pitchFamily="34" charset="-128"/>
                <a:ea typeface="Hiragino Maru Gothic ProN W4" panose="020F0400000000000000" pitchFamily="34" charset="-128"/>
              </a:rPr>
              <a:t>特徴量が</a:t>
            </a:r>
            <a:r>
              <a:rPr lang="en-US" altLang="ja-JP" sz="2400" dirty="0">
                <a:latin typeface="Hiragino Maru Gothic ProN W4" panose="020F0400000000000000" pitchFamily="34" charset="-128"/>
                <a:ea typeface="Hiragino Maru Gothic ProN W4" panose="020F0400000000000000" pitchFamily="34" charset="-128"/>
              </a:rPr>
              <a:t>4</a:t>
            </a:r>
            <a:r>
              <a:rPr lang="ja-JP" altLang="en-US" sz="2400" dirty="0">
                <a:latin typeface="Hiragino Maru Gothic ProN W4" panose="020F0400000000000000" pitchFamily="34" charset="-128"/>
                <a:ea typeface="Hiragino Maru Gothic ProN W4" panose="020F0400000000000000" pitchFamily="34" charset="-128"/>
              </a:rPr>
              <a:t>つから新たな特徴量２つ（主成分１と主成分</a:t>
            </a:r>
            <a:r>
              <a:rPr lang="en-US" altLang="ja-JP" sz="2400" dirty="0">
                <a:latin typeface="Hiragino Maru Gothic ProN W4" panose="020F0400000000000000" pitchFamily="34" charset="-128"/>
                <a:ea typeface="Hiragino Maru Gothic ProN W4" panose="020F0400000000000000" pitchFamily="34" charset="-128"/>
              </a:rPr>
              <a:t>2</a:t>
            </a:r>
            <a:r>
              <a:rPr lang="ja-JP" altLang="en-US" sz="2400" dirty="0">
                <a:latin typeface="Hiragino Maru Gothic ProN W4" panose="020F0400000000000000" pitchFamily="34" charset="-128"/>
                <a:ea typeface="Hiragino Maru Gothic ProN W4" panose="020F0400000000000000" pitchFamily="34" charset="-128"/>
              </a:rPr>
              <a:t>）になった</a:t>
            </a:r>
            <a:endParaRPr sz="2400" dirty="0">
              <a:latin typeface="Hiragino Maru Gothic ProN W4" panose="020F0400000000000000" pitchFamily="34" charset="-128"/>
              <a:ea typeface="Hiragino Maru Gothic ProN W4" panose="020F0400000000000000" pitchFamily="34" charset="-128"/>
            </a:endParaRPr>
          </a:p>
        </p:txBody>
      </p:sp>
      <p:sp>
        <p:nvSpPr>
          <p:cNvPr id="10" name="次元削減の例：主成分分析">
            <a:extLst>
              <a:ext uri="{FF2B5EF4-FFF2-40B4-BE49-F238E27FC236}">
                <a16:creationId xmlns:a16="http://schemas.microsoft.com/office/drawing/2014/main" id="{50D34CFF-F7DA-D3BA-01CC-742432F2B9CA}"/>
              </a:ext>
            </a:extLst>
          </p:cNvPr>
          <p:cNvSpPr txBox="1"/>
          <p:nvPr/>
        </p:nvSpPr>
        <p:spPr>
          <a:xfrm>
            <a:off x="1542690" y="977870"/>
            <a:ext cx="2585644" cy="682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050" dirty="0">
                <a:latin typeface="Hiragino Maru Gothic ProN W4" panose="020F0400000000000000" pitchFamily="34" charset="-128"/>
                <a:ea typeface="Hiragino Maru Gothic ProN W4" panose="020F0400000000000000" pitchFamily="34" charset="-128"/>
              </a:rPr>
              <a:t>元の特徴量</a:t>
            </a:r>
            <a:r>
              <a:rPr lang="en-US" altLang="ja-JP" sz="2050" dirty="0">
                <a:latin typeface="Hiragino Maru Gothic ProN W4" panose="020F0400000000000000" pitchFamily="34" charset="-128"/>
                <a:ea typeface="Hiragino Maru Gothic ProN W4" panose="020F0400000000000000" pitchFamily="34" charset="-128"/>
              </a:rPr>
              <a:t>(</a:t>
            </a:r>
            <a:r>
              <a:rPr lang="en-US" altLang="ja-JP" sz="2050" dirty="0" err="1">
                <a:latin typeface="Hiragino Maru Gothic ProN W4" panose="020F0400000000000000" pitchFamily="34" charset="-128"/>
                <a:ea typeface="Hiragino Maru Gothic ProN W4" panose="020F0400000000000000" pitchFamily="34" charset="-128"/>
              </a:rPr>
              <a:t>iris.data</a:t>
            </a:r>
            <a:r>
              <a:rPr lang="en-US" altLang="ja-JP" sz="2050" dirty="0">
                <a:latin typeface="Hiragino Maru Gothic ProN W4" panose="020F0400000000000000" pitchFamily="34" charset="-128"/>
                <a:ea typeface="Hiragino Maru Gothic ProN W4" panose="020F0400000000000000" pitchFamily="34" charset="-128"/>
              </a:rPr>
              <a:t>)</a:t>
            </a:r>
          </a:p>
          <a:p>
            <a:pPr algn="ctr"/>
            <a:r>
              <a:rPr lang="en-US" sz="2050" dirty="0">
                <a:latin typeface="Hiragino Maru Gothic ProN W4" panose="020F0400000000000000" pitchFamily="34" charset="-128"/>
                <a:ea typeface="Hiragino Maru Gothic ProN W4" panose="020F0400000000000000" pitchFamily="34" charset="-128"/>
              </a:rPr>
              <a:t>150</a:t>
            </a:r>
            <a:r>
              <a:rPr lang="ja-JP" altLang="en-US" sz="2050" dirty="0">
                <a:latin typeface="Hiragino Maru Gothic ProN W4" panose="020F0400000000000000" pitchFamily="34" charset="-128"/>
                <a:ea typeface="Hiragino Maru Gothic ProN W4" panose="020F0400000000000000" pitchFamily="34" charset="-128"/>
              </a:rPr>
              <a:t>行</a:t>
            </a:r>
            <a:r>
              <a:rPr lang="en-US" altLang="ja-JP" sz="2050" dirty="0">
                <a:latin typeface="Hiragino Maru Gothic ProN W4" panose="020F0400000000000000" pitchFamily="34" charset="-128"/>
                <a:ea typeface="Hiragino Maru Gothic ProN W4" panose="020F0400000000000000" pitchFamily="34" charset="-128"/>
              </a:rPr>
              <a:t>4</a:t>
            </a:r>
            <a:r>
              <a:rPr lang="ja-JP" altLang="en-US" sz="2050" dirty="0">
                <a:latin typeface="Hiragino Maru Gothic ProN W4" panose="020F0400000000000000" pitchFamily="34" charset="-128"/>
                <a:ea typeface="Hiragino Maru Gothic ProN W4" panose="020F0400000000000000" pitchFamily="34" charset="-128"/>
              </a:rPr>
              <a:t>列</a:t>
            </a:r>
            <a:endParaRPr sz="2050" dirty="0">
              <a:latin typeface="Hiragino Maru Gothic ProN W4" panose="020F0400000000000000" pitchFamily="34" charset="-128"/>
              <a:ea typeface="Hiragino Maru Gothic ProN W4" panose="020F0400000000000000" pitchFamily="34" charset="-128"/>
            </a:endParaRPr>
          </a:p>
        </p:txBody>
      </p:sp>
      <p:sp>
        <p:nvSpPr>
          <p:cNvPr id="11" name="次元削減の例：主成分分析">
            <a:extLst>
              <a:ext uri="{FF2B5EF4-FFF2-40B4-BE49-F238E27FC236}">
                <a16:creationId xmlns:a16="http://schemas.microsoft.com/office/drawing/2014/main" id="{0FCF60BC-CA59-36BA-3339-13ABBFE5040B}"/>
              </a:ext>
            </a:extLst>
          </p:cNvPr>
          <p:cNvSpPr txBox="1"/>
          <p:nvPr/>
        </p:nvSpPr>
        <p:spPr>
          <a:xfrm>
            <a:off x="7896793" y="991261"/>
            <a:ext cx="2550378" cy="682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050" dirty="0">
                <a:latin typeface="Hiragino Maru Gothic ProN W4" panose="020F0400000000000000" pitchFamily="34" charset="-128"/>
                <a:ea typeface="Hiragino Maru Gothic ProN W4" panose="020F0400000000000000" pitchFamily="34" charset="-128"/>
              </a:rPr>
              <a:t>新たな特徴量</a:t>
            </a:r>
            <a:r>
              <a:rPr lang="en-US" altLang="ja-JP" sz="2050" dirty="0">
                <a:latin typeface="Hiragino Maru Gothic ProN W4" panose="020F0400000000000000" pitchFamily="34" charset="-128"/>
                <a:ea typeface="Hiragino Maru Gothic ProN W4" panose="020F0400000000000000" pitchFamily="34" charset="-128"/>
              </a:rPr>
              <a:t>(result)</a:t>
            </a:r>
          </a:p>
          <a:p>
            <a:pPr algn="ctr"/>
            <a:r>
              <a:rPr lang="en-US" sz="2050" dirty="0">
                <a:latin typeface="Hiragino Maru Gothic ProN W4" panose="020F0400000000000000" pitchFamily="34" charset="-128"/>
                <a:ea typeface="Hiragino Maru Gothic ProN W4" panose="020F0400000000000000" pitchFamily="34" charset="-128"/>
              </a:rPr>
              <a:t>150</a:t>
            </a:r>
            <a:r>
              <a:rPr lang="ja-JP" altLang="en-US" sz="2050" dirty="0">
                <a:latin typeface="Hiragino Maru Gothic ProN W4" panose="020F0400000000000000" pitchFamily="34" charset="-128"/>
                <a:ea typeface="Hiragino Maru Gothic ProN W4" panose="020F0400000000000000" pitchFamily="34" charset="-128"/>
              </a:rPr>
              <a:t>行</a:t>
            </a:r>
            <a:r>
              <a:rPr lang="en-US" altLang="ja-JP" sz="2050" dirty="0">
                <a:latin typeface="Hiragino Maru Gothic ProN W4" panose="020F0400000000000000" pitchFamily="34" charset="-128"/>
                <a:ea typeface="Hiragino Maru Gothic ProN W4" panose="020F0400000000000000" pitchFamily="34" charset="-128"/>
              </a:rPr>
              <a:t>2</a:t>
            </a:r>
            <a:r>
              <a:rPr lang="ja-JP" altLang="en-US" sz="2050" dirty="0">
                <a:latin typeface="Hiragino Maru Gothic ProN W4" panose="020F0400000000000000" pitchFamily="34" charset="-128"/>
                <a:ea typeface="Hiragino Maru Gothic ProN W4" panose="020F0400000000000000" pitchFamily="34" charset="-128"/>
              </a:rPr>
              <a:t>列</a:t>
            </a:r>
            <a:endParaRPr sz="2050" dirty="0">
              <a:latin typeface="Hiragino Maru Gothic ProN W4" panose="020F0400000000000000" pitchFamily="34" charset="-128"/>
              <a:ea typeface="Hiragino Maru Gothic ProN W4" panose="020F0400000000000000" pitchFamily="34" charset="-128"/>
            </a:endParaRPr>
          </a:p>
        </p:txBody>
      </p:sp>
      <p:sp>
        <p:nvSpPr>
          <p:cNvPr id="12" name="次元削減の例：主成分分析">
            <a:extLst>
              <a:ext uri="{FF2B5EF4-FFF2-40B4-BE49-F238E27FC236}">
                <a16:creationId xmlns:a16="http://schemas.microsoft.com/office/drawing/2014/main" id="{82E911F3-1411-3FF7-FCA2-120EAE69B452}"/>
              </a:ext>
            </a:extLst>
          </p:cNvPr>
          <p:cNvSpPr txBox="1"/>
          <p:nvPr/>
        </p:nvSpPr>
        <p:spPr>
          <a:xfrm>
            <a:off x="2425827" y="5691729"/>
            <a:ext cx="8457443" cy="8822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en-US" sz="1800" dirty="0">
                <a:latin typeface="Hiragino Maru Gothic ProN W4" panose="020F0400000000000000" pitchFamily="34" charset="-128"/>
                <a:ea typeface="Hiragino Maru Gothic ProN W4" panose="020F0400000000000000" pitchFamily="34" charset="-128"/>
              </a:rPr>
              <a:t>ex) </a:t>
            </a:r>
            <a:r>
              <a:rPr lang="en-US" altLang="ja-JP" sz="1800" dirty="0">
                <a:latin typeface="Hiragino Maru Gothic ProN W4" panose="020F0400000000000000" pitchFamily="34" charset="-128"/>
                <a:ea typeface="Hiragino Maru Gothic ProN W4" panose="020F0400000000000000" pitchFamily="34" charset="-128"/>
              </a:rPr>
              <a:t>1</a:t>
            </a:r>
            <a:r>
              <a:rPr lang="ja-JP" altLang="en-US" sz="1800" dirty="0">
                <a:latin typeface="Hiragino Maru Gothic ProN W4" panose="020F0400000000000000" pitchFamily="34" charset="-128"/>
                <a:ea typeface="Hiragino Maru Gothic ProN W4" panose="020F0400000000000000" pitchFamily="34" charset="-128"/>
              </a:rPr>
              <a:t>つ目のアヤメ</a:t>
            </a:r>
            <a:r>
              <a:rPr lang="en-US" altLang="ja-JP" sz="1800" dirty="0">
                <a:latin typeface="Hiragino Maru Gothic ProN W4" panose="020F0400000000000000" pitchFamily="34" charset="-128"/>
                <a:ea typeface="Hiragino Maru Gothic ProN W4" panose="020F0400000000000000" pitchFamily="34" charset="-128"/>
              </a:rPr>
              <a:t>(=</a:t>
            </a:r>
            <a:r>
              <a:rPr lang="ja-JP" altLang="en-US" sz="1800" dirty="0">
                <a:latin typeface="Hiragino Maru Gothic ProN W4" panose="020F0400000000000000" pitchFamily="34" charset="-128"/>
                <a:ea typeface="Hiragino Maru Gothic ProN W4" panose="020F0400000000000000" pitchFamily="34" charset="-128"/>
              </a:rPr>
              <a:t>ヒオウギアヤメ</a:t>
            </a:r>
            <a:r>
              <a:rPr lang="en-US" altLang="ja-JP" sz="1800" dirty="0">
                <a:latin typeface="Hiragino Maru Gothic ProN W4" panose="020F0400000000000000" pitchFamily="34" charset="-128"/>
                <a:ea typeface="Hiragino Maru Gothic ProN W4" panose="020F0400000000000000" pitchFamily="34" charset="-128"/>
              </a:rPr>
              <a:t>)</a:t>
            </a:r>
            <a:r>
              <a:rPr lang="ja-JP" altLang="en-US" sz="1800" dirty="0">
                <a:latin typeface="Hiragino Maru Gothic ProN W4" panose="020F0400000000000000" pitchFamily="34" charset="-128"/>
                <a:ea typeface="Hiragino Maru Gothic ProN W4" panose="020F0400000000000000" pitchFamily="34" charset="-128"/>
              </a:rPr>
              <a:t>は</a:t>
            </a:r>
            <a:endParaRPr lang="en-US" altLang="ja-JP" sz="1800" dirty="0">
              <a:latin typeface="Hiragino Maru Gothic ProN W4" panose="020F0400000000000000" pitchFamily="34" charset="-128"/>
              <a:ea typeface="Hiragino Maru Gothic ProN W4" panose="020F0400000000000000" pitchFamily="34" charset="-128"/>
            </a:endParaRPr>
          </a:p>
          <a:p>
            <a:r>
              <a:rPr lang="ja-JP" altLang="en-US" sz="1800" dirty="0">
                <a:latin typeface="Hiragino Maru Gothic ProN W4" panose="020F0400000000000000" pitchFamily="34" charset="-128"/>
                <a:ea typeface="Hiragino Maru Gothic ProN W4" panose="020F0400000000000000" pitchFamily="34" charset="-128"/>
              </a:rPr>
              <a:t>がく片の長さ＝</a:t>
            </a:r>
            <a:r>
              <a:rPr lang="en-US" altLang="ja-JP" sz="1800" dirty="0">
                <a:latin typeface="Hiragino Maru Gothic ProN W4" panose="020F0400000000000000" pitchFamily="34" charset="-128"/>
                <a:ea typeface="Hiragino Maru Gothic ProN W4" panose="020F0400000000000000" pitchFamily="34" charset="-128"/>
              </a:rPr>
              <a:t>5.1</a:t>
            </a:r>
            <a:r>
              <a:rPr lang="ja-JP" altLang="en-US" sz="1800" dirty="0">
                <a:latin typeface="Hiragino Maru Gothic ProN W4" panose="020F0400000000000000" pitchFamily="34" charset="-128"/>
                <a:ea typeface="Hiragino Maru Gothic ProN W4" panose="020F0400000000000000" pitchFamily="34" charset="-128"/>
              </a:rPr>
              <a:t>、がく片の幅＝</a:t>
            </a:r>
            <a:r>
              <a:rPr lang="en-US" altLang="ja-JP" sz="1800" dirty="0">
                <a:latin typeface="Hiragino Maru Gothic ProN W4" panose="020F0400000000000000" pitchFamily="34" charset="-128"/>
                <a:ea typeface="Hiragino Maru Gothic ProN W4" panose="020F0400000000000000" pitchFamily="34" charset="-128"/>
              </a:rPr>
              <a:t>3.5</a:t>
            </a:r>
            <a:r>
              <a:rPr lang="ja-JP" altLang="en-US" sz="1800" dirty="0">
                <a:latin typeface="Hiragino Maru Gothic ProN W4" panose="020F0400000000000000" pitchFamily="34" charset="-128"/>
                <a:ea typeface="Hiragino Maru Gothic ProN W4" panose="020F0400000000000000" pitchFamily="34" charset="-128"/>
              </a:rPr>
              <a:t>、花びらの長さ＝</a:t>
            </a:r>
            <a:r>
              <a:rPr lang="en-US" altLang="ja-JP" sz="1800" dirty="0">
                <a:latin typeface="Hiragino Maru Gothic ProN W4" panose="020F0400000000000000" pitchFamily="34" charset="-128"/>
                <a:ea typeface="Hiragino Maru Gothic ProN W4" panose="020F0400000000000000" pitchFamily="34" charset="-128"/>
              </a:rPr>
              <a:t>1.4</a:t>
            </a:r>
            <a:r>
              <a:rPr lang="ja-JP" altLang="en-US" sz="1800" dirty="0">
                <a:latin typeface="Hiragino Maru Gothic ProN W4" panose="020F0400000000000000" pitchFamily="34" charset="-128"/>
                <a:ea typeface="Hiragino Maru Gothic ProN W4" panose="020F0400000000000000" pitchFamily="34" charset="-128"/>
              </a:rPr>
              <a:t>、花びらの幅＝</a:t>
            </a:r>
            <a:r>
              <a:rPr lang="en-US" altLang="ja-JP" sz="1800" dirty="0">
                <a:latin typeface="Hiragino Maru Gothic ProN W4" panose="020F0400000000000000" pitchFamily="34" charset="-128"/>
                <a:ea typeface="Hiragino Maru Gothic ProN W4" panose="020F0400000000000000" pitchFamily="34" charset="-128"/>
              </a:rPr>
              <a:t>0.2</a:t>
            </a:r>
            <a:r>
              <a:rPr lang="ja-JP" altLang="en-US" sz="1800" dirty="0">
                <a:latin typeface="Hiragino Maru Gothic ProN W4" panose="020F0400000000000000" pitchFamily="34" charset="-128"/>
                <a:ea typeface="Hiragino Maru Gothic ProN W4" panose="020F0400000000000000" pitchFamily="34" charset="-128"/>
              </a:rPr>
              <a:t>　</a:t>
            </a:r>
            <a:endParaRPr lang="en-US" altLang="ja-JP" sz="1800" dirty="0">
              <a:latin typeface="Hiragino Maru Gothic ProN W4" panose="020F0400000000000000" pitchFamily="34" charset="-128"/>
              <a:ea typeface="Hiragino Maru Gothic ProN W4" panose="020F0400000000000000" pitchFamily="34" charset="-128"/>
            </a:endParaRPr>
          </a:p>
          <a:p>
            <a:r>
              <a:rPr lang="ja-JP" altLang="en-US" sz="1800" dirty="0">
                <a:latin typeface="Hiragino Maru Gothic ProN W4" panose="020F0400000000000000" pitchFamily="34" charset="-128"/>
                <a:ea typeface="Hiragino Maru Gothic ProN W4" panose="020F0400000000000000" pitchFamily="34" charset="-128"/>
              </a:rPr>
              <a:t>→　主成分１</a:t>
            </a:r>
            <a:r>
              <a:rPr lang="en-US" altLang="ja-JP" sz="1800" dirty="0">
                <a:latin typeface="Hiragino Maru Gothic ProN W4" panose="020F0400000000000000" pitchFamily="34" charset="-128"/>
                <a:ea typeface="Hiragino Maru Gothic ProN W4" panose="020F0400000000000000" pitchFamily="34" charset="-128"/>
              </a:rPr>
              <a:t>=-2.68412563</a:t>
            </a:r>
            <a:r>
              <a:rPr lang="ja-JP" altLang="en-US" sz="1800" dirty="0">
                <a:latin typeface="Hiragino Maru Gothic ProN W4" panose="020F0400000000000000" pitchFamily="34" charset="-128"/>
                <a:ea typeface="Hiragino Maru Gothic ProN W4" panose="020F0400000000000000" pitchFamily="34" charset="-128"/>
              </a:rPr>
              <a:t>、主成分２＝</a:t>
            </a:r>
            <a:r>
              <a:rPr lang="en-US" altLang="ja-JP" sz="1800" dirty="0">
                <a:latin typeface="Hiragino Maru Gothic ProN W4" panose="020F0400000000000000" pitchFamily="34" charset="-128"/>
                <a:ea typeface="Hiragino Maru Gothic ProN W4" panose="020F0400000000000000" pitchFamily="34" charset="-128"/>
              </a:rPr>
              <a:t>0.31939725</a:t>
            </a:r>
            <a:r>
              <a:rPr lang="ja-JP" altLang="en-US" sz="1800" dirty="0">
                <a:latin typeface="Hiragino Maru Gothic ProN W4" panose="020F0400000000000000" pitchFamily="34" charset="-128"/>
                <a:ea typeface="Hiragino Maru Gothic ProN W4" panose="020F0400000000000000" pitchFamily="34" charset="-128"/>
              </a:rPr>
              <a:t>　となった</a:t>
            </a:r>
            <a:endParaRPr sz="1800" dirty="0">
              <a:latin typeface="Hiragino Maru Gothic ProN W4" panose="020F0400000000000000" pitchFamily="34" charset="-128"/>
              <a:ea typeface="Hiragino Maru Gothic ProN W4" panose="020F0400000000000000" pitchFamily="34" charset="-128"/>
            </a:endParaRPr>
          </a:p>
        </p:txBody>
      </p:sp>
      <p:sp>
        <p:nvSpPr>
          <p:cNvPr id="2" name="四角形">
            <a:extLst>
              <a:ext uri="{FF2B5EF4-FFF2-40B4-BE49-F238E27FC236}">
                <a16:creationId xmlns:a16="http://schemas.microsoft.com/office/drawing/2014/main" id="{D7C2D28E-5621-B3DD-0524-19380861AEA5}"/>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3" name="次元削減の例：主成分分析">
            <a:extLst>
              <a:ext uri="{FF2B5EF4-FFF2-40B4-BE49-F238E27FC236}">
                <a16:creationId xmlns:a16="http://schemas.microsoft.com/office/drawing/2014/main" id="{9C6580A7-4D0F-5CEA-EC5B-C5546543A791}"/>
              </a:ext>
            </a:extLst>
          </p:cNvPr>
          <p:cNvSpPr txBox="1"/>
          <p:nvPr/>
        </p:nvSpPr>
        <p:spPr>
          <a:xfrm>
            <a:off x="4081025" y="134033"/>
            <a:ext cx="402995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主成分分析</a:t>
            </a:r>
            <a:r>
              <a:rPr lang="en-US" altLang="ja-JP" sz="2400" dirty="0">
                <a:solidFill>
                  <a:schemeClr val="bg1"/>
                </a:solidFill>
                <a:latin typeface="Hiragino Maru Gothic ProN W4" panose="020F0400000000000000" pitchFamily="34" charset="-128"/>
                <a:ea typeface="Hiragino Maru Gothic ProN W4" panose="020F0400000000000000" pitchFamily="34" charset="-128"/>
              </a:rPr>
              <a:t>(</a:t>
            </a:r>
            <a:r>
              <a:rPr lang="en" altLang="ja-JP" sz="2400" dirty="0">
                <a:solidFill>
                  <a:schemeClr val="bg1"/>
                </a:solidFill>
                <a:latin typeface="Hiragino Maru Gothic ProN W4" panose="020F0400000000000000" pitchFamily="34" charset="-128"/>
                <a:ea typeface="Hiragino Maru Gothic ProN W4" panose="020F0400000000000000" pitchFamily="34" charset="-128"/>
              </a:rPr>
              <a:t>PCA)</a:t>
            </a: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を実行する</a:t>
            </a:r>
          </a:p>
        </p:txBody>
      </p:sp>
      <p:pic>
        <p:nvPicPr>
          <p:cNvPr id="6" name="図 5" descr="テーブル&#10;&#10;自動的に生成された説明">
            <a:extLst>
              <a:ext uri="{FF2B5EF4-FFF2-40B4-BE49-F238E27FC236}">
                <a16:creationId xmlns:a16="http://schemas.microsoft.com/office/drawing/2014/main" id="{1BF7A6DE-DA2B-9D4B-71B1-42022AC096E8}"/>
              </a:ext>
            </a:extLst>
          </p:cNvPr>
          <p:cNvPicPr>
            <a:picLocks noChangeAspect="1"/>
          </p:cNvPicPr>
          <p:nvPr/>
        </p:nvPicPr>
        <p:blipFill rotWithShape="1">
          <a:blip r:embed="rId2">
            <a:extLst>
              <a:ext uri="{28A0092B-C50C-407E-A947-70E740481C1C}">
                <a14:useLocalDpi xmlns:a14="http://schemas.microsoft.com/office/drawing/2010/main" val="0"/>
              </a:ext>
            </a:extLst>
          </a:blip>
          <a:srcRect t="2" r="29154" b="54019"/>
          <a:stretch/>
        </p:blipFill>
        <p:spPr>
          <a:xfrm>
            <a:off x="697584" y="1815439"/>
            <a:ext cx="4275856" cy="2815938"/>
          </a:xfrm>
          <a:prstGeom prst="rect">
            <a:avLst/>
          </a:prstGeom>
        </p:spPr>
      </p:pic>
      <p:pic>
        <p:nvPicPr>
          <p:cNvPr id="8" name="図 7" descr="テキスト&#10;&#10;中程度の精度で自動的に生成された説明">
            <a:extLst>
              <a:ext uri="{FF2B5EF4-FFF2-40B4-BE49-F238E27FC236}">
                <a16:creationId xmlns:a16="http://schemas.microsoft.com/office/drawing/2014/main" id="{24739BA1-8D14-FFC0-6E57-2F37AF954840}"/>
              </a:ext>
            </a:extLst>
          </p:cNvPr>
          <p:cNvPicPr>
            <a:picLocks noChangeAspect="1"/>
          </p:cNvPicPr>
          <p:nvPr/>
        </p:nvPicPr>
        <p:blipFill rotWithShape="1">
          <a:blip r:embed="rId3">
            <a:extLst>
              <a:ext uri="{28A0092B-C50C-407E-A947-70E740481C1C}">
                <a14:useLocalDpi xmlns:a14="http://schemas.microsoft.com/office/drawing/2010/main" val="0"/>
              </a:ext>
            </a:extLst>
          </a:blip>
          <a:srcRect t="56200"/>
          <a:stretch/>
        </p:blipFill>
        <p:spPr>
          <a:xfrm>
            <a:off x="6596048" y="1895966"/>
            <a:ext cx="4945617" cy="2161594"/>
          </a:xfrm>
          <a:prstGeom prst="rect">
            <a:avLst/>
          </a:prstGeom>
        </p:spPr>
      </p:pic>
    </p:spTree>
    <p:extLst>
      <p:ext uri="{BB962C8B-B14F-4D97-AF65-F5344CB8AC3E}">
        <p14:creationId xmlns:p14="http://schemas.microsoft.com/office/powerpoint/2010/main" val="152989081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次元削減の例：主成分分析">
            <a:extLst>
              <a:ext uri="{FF2B5EF4-FFF2-40B4-BE49-F238E27FC236}">
                <a16:creationId xmlns:a16="http://schemas.microsoft.com/office/drawing/2014/main" id="{83D6E267-B2F5-4564-9745-594777ACF71D}"/>
              </a:ext>
            </a:extLst>
          </p:cNvPr>
          <p:cNvSpPr txBox="1"/>
          <p:nvPr/>
        </p:nvSpPr>
        <p:spPr>
          <a:xfrm>
            <a:off x="7770621" y="1878026"/>
            <a:ext cx="4065215" cy="18979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00" dirty="0">
                <a:latin typeface="Hiragino Maru Gothic ProN W4" panose="020F0400000000000000" pitchFamily="34" charset="-128"/>
                <a:ea typeface="Hiragino Maru Gothic ProN W4" panose="020F0400000000000000" pitchFamily="34" charset="-128"/>
              </a:rPr>
              <a:t>第</a:t>
            </a:r>
            <a:r>
              <a:rPr lang="en-US" altLang="ja-JP" sz="2000" dirty="0">
                <a:latin typeface="Hiragino Maru Gothic ProN W4" panose="020F0400000000000000" pitchFamily="34" charset="-128"/>
                <a:ea typeface="Hiragino Maru Gothic ProN W4" panose="020F0400000000000000" pitchFamily="34" charset="-128"/>
              </a:rPr>
              <a:t>1</a:t>
            </a:r>
            <a:r>
              <a:rPr lang="ja-JP" altLang="en-US" sz="2000" dirty="0">
                <a:latin typeface="Hiragino Maru Gothic ProN W4" panose="020F0400000000000000" pitchFamily="34" charset="-128"/>
                <a:ea typeface="Hiragino Maru Gothic ProN W4" panose="020F0400000000000000" pitchFamily="34" charset="-128"/>
              </a:rPr>
              <a:t>主成分である</a:t>
            </a:r>
            <a:r>
              <a:rPr lang="en-US" altLang="ja-JP" sz="2000" dirty="0">
                <a:latin typeface="Hiragino Maru Gothic ProN W4" panose="020F0400000000000000" pitchFamily="34" charset="-128"/>
                <a:ea typeface="Hiragino Maru Gothic ProN W4" panose="020F0400000000000000" pitchFamily="34" charset="-128"/>
              </a:rPr>
              <a:t>result[:,0]</a:t>
            </a:r>
            <a:r>
              <a:rPr lang="ja-JP" altLang="en-US" sz="2000" dirty="0">
                <a:latin typeface="Hiragino Maru Gothic ProN W4" panose="020F0400000000000000" pitchFamily="34" charset="-128"/>
                <a:ea typeface="Hiragino Maru Gothic ProN W4" panose="020F0400000000000000" pitchFamily="34" charset="-128"/>
              </a:rPr>
              <a:t>、</a:t>
            </a:r>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第</a:t>
            </a:r>
            <a:r>
              <a:rPr lang="en-US" altLang="ja-JP" sz="2000" dirty="0">
                <a:latin typeface="Hiragino Maru Gothic ProN W4" panose="020F0400000000000000" pitchFamily="34" charset="-128"/>
                <a:ea typeface="Hiragino Maru Gothic ProN W4" panose="020F0400000000000000" pitchFamily="34" charset="-128"/>
              </a:rPr>
              <a:t>2</a:t>
            </a:r>
            <a:r>
              <a:rPr lang="ja-JP" altLang="en-US" sz="2000" dirty="0">
                <a:latin typeface="Hiragino Maru Gothic ProN W4" panose="020F0400000000000000" pitchFamily="34" charset="-128"/>
                <a:ea typeface="Hiragino Maru Gothic ProN W4" panose="020F0400000000000000" pitchFamily="34" charset="-128"/>
              </a:rPr>
              <a:t>主成分である</a:t>
            </a:r>
            <a:r>
              <a:rPr lang="en-US" sz="2000" dirty="0">
                <a:latin typeface="Hiragino Maru Gothic ProN W4" panose="020F0400000000000000" pitchFamily="34" charset="-128"/>
                <a:ea typeface="Hiragino Maru Gothic ProN W4" panose="020F0400000000000000" pitchFamily="34" charset="-128"/>
              </a:rPr>
              <a:t>result[:,1]</a:t>
            </a:r>
          </a:p>
          <a:p>
            <a:r>
              <a:rPr lang="ja-JP" altLang="en-US" sz="2000" dirty="0">
                <a:latin typeface="Hiragino Maru Gothic ProN W4" panose="020F0400000000000000" pitchFamily="34" charset="-128"/>
                <a:ea typeface="Hiragino Maru Gothic ProN W4" panose="020F0400000000000000" pitchFamily="34" charset="-128"/>
              </a:rPr>
              <a:t>を元に散布図を描画</a:t>
            </a:r>
            <a:endParaRPr lang="en-US" sz="2000" dirty="0">
              <a:latin typeface="Hiragino Maru Gothic ProN W4" panose="020F0400000000000000" pitchFamily="34" charset="-128"/>
              <a:ea typeface="Hiragino Maru Gothic ProN W4" panose="020F0400000000000000" pitchFamily="34" charset="-128"/>
            </a:endParaRPr>
          </a:p>
          <a:p>
            <a:endParaRPr lang="en-US"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結果のグラフは横軸が第</a:t>
            </a:r>
            <a:r>
              <a:rPr lang="en-US" altLang="ja-JP" sz="2000" dirty="0">
                <a:latin typeface="Hiragino Maru Gothic ProN W4" panose="020F0400000000000000" pitchFamily="34" charset="-128"/>
                <a:ea typeface="Hiragino Maru Gothic ProN W4" panose="020F0400000000000000" pitchFamily="34" charset="-128"/>
              </a:rPr>
              <a:t>1</a:t>
            </a:r>
            <a:r>
              <a:rPr lang="ja-JP" altLang="en-US" sz="2000" dirty="0">
                <a:latin typeface="Hiragino Maru Gothic ProN W4" panose="020F0400000000000000" pitchFamily="34" charset="-128"/>
                <a:ea typeface="Hiragino Maru Gothic ProN W4" panose="020F0400000000000000" pitchFamily="34" charset="-128"/>
              </a:rPr>
              <a:t>主成分、</a:t>
            </a:r>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縦軸が第</a:t>
            </a:r>
            <a:r>
              <a:rPr lang="en-US" altLang="ja-JP" sz="2000" dirty="0">
                <a:latin typeface="Hiragino Maru Gothic ProN W4" panose="020F0400000000000000" pitchFamily="34" charset="-128"/>
                <a:ea typeface="Hiragino Maru Gothic ProN W4" panose="020F0400000000000000" pitchFamily="34" charset="-128"/>
              </a:rPr>
              <a:t>2</a:t>
            </a:r>
            <a:r>
              <a:rPr lang="ja-JP" altLang="en-US" sz="2000" dirty="0">
                <a:latin typeface="Hiragino Maru Gothic ProN W4" panose="020F0400000000000000" pitchFamily="34" charset="-128"/>
                <a:ea typeface="Hiragino Maru Gothic ProN W4" panose="020F0400000000000000" pitchFamily="34" charset="-128"/>
              </a:rPr>
              <a:t>成分になっている</a:t>
            </a:r>
            <a:endParaRPr sz="2000" dirty="0">
              <a:latin typeface="Hiragino Maru Gothic ProN W4" panose="020F0400000000000000" pitchFamily="34" charset="-128"/>
              <a:ea typeface="Hiragino Maru Gothic ProN W4" panose="020F0400000000000000" pitchFamily="34" charset="-128"/>
            </a:endParaRPr>
          </a:p>
        </p:txBody>
      </p:sp>
      <p:sp>
        <p:nvSpPr>
          <p:cNvPr id="2" name="四角形">
            <a:extLst>
              <a:ext uri="{FF2B5EF4-FFF2-40B4-BE49-F238E27FC236}">
                <a16:creationId xmlns:a16="http://schemas.microsoft.com/office/drawing/2014/main" id="{AAB60968-5D77-B78C-9046-C320116C3172}"/>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3" name="次元削減の例：主成分分析">
            <a:extLst>
              <a:ext uri="{FF2B5EF4-FFF2-40B4-BE49-F238E27FC236}">
                <a16:creationId xmlns:a16="http://schemas.microsoft.com/office/drawing/2014/main" id="{33EF9D56-6C4B-E846-8B99-B91056C4854F}"/>
              </a:ext>
            </a:extLst>
          </p:cNvPr>
          <p:cNvSpPr txBox="1"/>
          <p:nvPr/>
        </p:nvSpPr>
        <p:spPr>
          <a:xfrm>
            <a:off x="3619364" y="134033"/>
            <a:ext cx="4953279"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主成分分析</a:t>
            </a:r>
            <a:r>
              <a:rPr lang="en-US" altLang="ja-JP" sz="2400" dirty="0">
                <a:solidFill>
                  <a:schemeClr val="bg1"/>
                </a:solidFill>
                <a:latin typeface="Hiragino Maru Gothic ProN W4" panose="020F0400000000000000" pitchFamily="34" charset="-128"/>
                <a:ea typeface="Hiragino Maru Gothic ProN W4" panose="020F0400000000000000" pitchFamily="34" charset="-128"/>
              </a:rPr>
              <a:t>(</a:t>
            </a:r>
            <a:r>
              <a:rPr lang="en" altLang="ja-JP" sz="2400" dirty="0">
                <a:solidFill>
                  <a:schemeClr val="bg1"/>
                </a:solidFill>
                <a:latin typeface="Hiragino Maru Gothic ProN W4" panose="020F0400000000000000" pitchFamily="34" charset="-128"/>
                <a:ea typeface="Hiragino Maru Gothic ProN W4" panose="020F0400000000000000" pitchFamily="34" charset="-128"/>
              </a:rPr>
              <a:t>PCA)</a:t>
            </a: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の結果を図示する</a:t>
            </a:r>
          </a:p>
        </p:txBody>
      </p:sp>
      <p:pic>
        <p:nvPicPr>
          <p:cNvPr id="6" name="図 5" descr="グラフ, 散布図&#10;&#10;自動的に生成された説明">
            <a:extLst>
              <a:ext uri="{FF2B5EF4-FFF2-40B4-BE49-F238E27FC236}">
                <a16:creationId xmlns:a16="http://schemas.microsoft.com/office/drawing/2014/main" id="{D37FAFE0-833F-0983-B68E-A0B82F46D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23" y="827996"/>
            <a:ext cx="6895554" cy="5895971"/>
          </a:xfrm>
          <a:prstGeom prst="rect">
            <a:avLst/>
          </a:prstGeom>
        </p:spPr>
      </p:pic>
      <p:sp>
        <p:nvSpPr>
          <p:cNvPr id="7" name="次元削減の例：主成分分析">
            <a:extLst>
              <a:ext uri="{FF2B5EF4-FFF2-40B4-BE49-F238E27FC236}">
                <a16:creationId xmlns:a16="http://schemas.microsoft.com/office/drawing/2014/main" id="{404A8BE3-5F76-7E22-15F3-A58C42675709}"/>
              </a:ext>
            </a:extLst>
          </p:cNvPr>
          <p:cNvSpPr txBox="1"/>
          <p:nvPr/>
        </p:nvSpPr>
        <p:spPr>
          <a:xfrm>
            <a:off x="7644067" y="4629253"/>
            <a:ext cx="4154984" cy="666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00" dirty="0">
                <a:latin typeface="Hiragino Maru Gothic ProN W4" panose="020F0400000000000000" pitchFamily="34" charset="-128"/>
                <a:ea typeface="Hiragino Maru Gothic ProN W4" panose="020F0400000000000000" pitchFamily="34" charset="-128"/>
              </a:rPr>
              <a:t>このままではどの点がどのアヤメか</a:t>
            </a:r>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分からない</a:t>
            </a:r>
            <a:endParaRPr sz="2000"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289186643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四角形"/>
          <p:cNvSpPr/>
          <p:nvPr/>
        </p:nvSpPr>
        <p:spPr>
          <a:xfrm>
            <a:off x="-146957" y="-2634"/>
            <a:ext cx="12346759" cy="708025"/>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graphicFrame>
        <p:nvGraphicFramePr>
          <p:cNvPr id="280" name="表"/>
          <p:cNvGraphicFramePr/>
          <p:nvPr>
            <p:extLst>
              <p:ext uri="{D42A27DB-BD31-4B8C-83A1-F6EECF244321}">
                <p14:modId xmlns:p14="http://schemas.microsoft.com/office/powerpoint/2010/main" val="492409206"/>
              </p:ext>
            </p:extLst>
          </p:nvPr>
        </p:nvGraphicFramePr>
        <p:xfrm>
          <a:off x="1185425" y="1574614"/>
          <a:ext cx="3532122" cy="3898545"/>
        </p:xfrm>
        <a:graphic>
          <a:graphicData uri="http://schemas.openxmlformats.org/drawingml/2006/table">
            <a:tbl>
              <a:tblPr firstRow="1" firstCol="1" bandRow="1"/>
              <a:tblGrid>
                <a:gridCol w="883031">
                  <a:extLst>
                    <a:ext uri="{9D8B030D-6E8A-4147-A177-3AD203B41FA5}">
                      <a16:colId xmlns:a16="http://schemas.microsoft.com/office/drawing/2014/main" val="20000"/>
                    </a:ext>
                  </a:extLst>
                </a:gridCol>
                <a:gridCol w="909206">
                  <a:extLst>
                    <a:ext uri="{9D8B030D-6E8A-4147-A177-3AD203B41FA5}">
                      <a16:colId xmlns:a16="http://schemas.microsoft.com/office/drawing/2014/main" val="20001"/>
                    </a:ext>
                  </a:extLst>
                </a:gridCol>
                <a:gridCol w="750276">
                  <a:extLst>
                    <a:ext uri="{9D8B030D-6E8A-4147-A177-3AD203B41FA5}">
                      <a16:colId xmlns:a16="http://schemas.microsoft.com/office/drawing/2014/main" val="20002"/>
                    </a:ext>
                  </a:extLst>
                </a:gridCol>
                <a:gridCol w="989609">
                  <a:extLst>
                    <a:ext uri="{9D8B030D-6E8A-4147-A177-3AD203B41FA5}">
                      <a16:colId xmlns:a16="http://schemas.microsoft.com/office/drawing/2014/main" val="20003"/>
                    </a:ext>
                  </a:extLst>
                </a:gridCol>
              </a:tblGrid>
              <a:tr h="556935">
                <a:tc>
                  <a:txBody>
                    <a:bodyPr/>
                    <a:lstStyle/>
                    <a:p>
                      <a:pPr algn="ctr" defTabSz="914400">
                        <a:defRPr sz="2200" b="0">
                          <a:sym typeface="ヒラギノ角ゴ ProN W6"/>
                        </a:defRPr>
                      </a:pPr>
                      <a:endParaRPr sz="1400" dirty="0">
                        <a:solidFill>
                          <a:schemeClr val="tx1"/>
                        </a:solidFill>
                        <a:latin typeface="Hiragino Maru Gothic ProN W4" panose="020F0400000000000000" pitchFamily="34" charset="-128"/>
                        <a:ea typeface="Hiragino Maru Gothic ProN W4" panose="020F0400000000000000" pitchFamily="34" charset="-128"/>
                      </a:endParaRPr>
                    </a:p>
                  </a:txBody>
                  <a:tcPr marL="25400" marR="25400" marT="25400" marB="25400" anchor="ctr" horzOverflow="overflow"/>
                </a:tc>
                <a:tc>
                  <a:txBody>
                    <a:bodyPr/>
                    <a:lstStyle/>
                    <a:p>
                      <a:pPr algn="ctr" defTabSz="914400">
                        <a:defRPr sz="1800" b="0">
                          <a:solidFill>
                            <a:srgbClr val="000000"/>
                          </a:solidFill>
                        </a:defRPr>
                      </a:pPr>
                      <a:r>
                        <a:rPr lang="ja-JP" alt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色合い</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endParaRPr>
                    </a:p>
                  </a:txBody>
                  <a:tcPr marL="25400" marR="25400" marT="25400" marB="25400" anchor="ctr" horzOverflow="overflow"/>
                </a:tc>
                <a:tc>
                  <a:txBody>
                    <a:bodyPr/>
                    <a:lstStyle/>
                    <a:p>
                      <a:pPr algn="ctr" defTabSz="914400">
                        <a:defRPr sz="1800" b="0">
                          <a:solidFill>
                            <a:srgbClr val="000000"/>
                          </a:solidFill>
                        </a:defRPr>
                      </a:pPr>
                      <a:r>
                        <a:rPr sz="1400">
                          <a:solidFill>
                            <a:schemeClr val="tx1"/>
                          </a:solidFill>
                          <a:latin typeface="Hiragino Maru Gothic ProN W4" panose="020F0400000000000000" pitchFamily="34" charset="-128"/>
                          <a:ea typeface="Hiragino Maru Gothic ProN W4" panose="020F0400000000000000" pitchFamily="34" charset="-128"/>
                          <a:sym typeface="ヒラギノ角ゴ ProN W6"/>
                        </a:rPr>
                        <a:t>大きさ</a:t>
                      </a:r>
                    </a:p>
                  </a:txBody>
                  <a:tcPr marL="25400" marR="25400" marT="25400" marB="25400" anchor="ctr" horzOverflow="overflow"/>
                </a:tc>
                <a:tc>
                  <a:txBody>
                    <a:bodyPr/>
                    <a:lstStyle/>
                    <a:p>
                      <a:pPr algn="ctr" defTabSz="914400">
                        <a:defRPr sz="1800" b="0">
                          <a:solidFill>
                            <a:srgbClr val="000000"/>
                          </a:solidFill>
                        </a:defRPr>
                      </a:pPr>
                      <a:r>
                        <a:rPr sz="1400">
                          <a:solidFill>
                            <a:schemeClr val="tx1"/>
                          </a:solidFill>
                          <a:latin typeface="Hiragino Maru Gothic ProN W4" panose="020F0400000000000000" pitchFamily="34" charset="-128"/>
                          <a:ea typeface="Hiragino Maru Gothic ProN W4" panose="020F0400000000000000" pitchFamily="34" charset="-128"/>
                          <a:sym typeface="ヒラギノ角ゴ ProN W6"/>
                        </a:rPr>
                        <a:t>甘さレベル</a:t>
                      </a:r>
                    </a:p>
                  </a:txBody>
                  <a:tcPr marL="25400" marR="25400" marT="25400" marB="25400" anchor="ctr" horzOverflow="overflow"/>
                </a:tc>
                <a:extLst>
                  <a:ext uri="{0D108BD9-81ED-4DB2-BD59-A6C34878D82A}">
                    <a16:rowId xmlns:a16="http://schemas.microsoft.com/office/drawing/2014/main" val="10000"/>
                  </a:ext>
                </a:extLst>
              </a:tr>
              <a:tr h="556935">
                <a:tc>
                  <a:txBody>
                    <a:bodyPr/>
                    <a:lstStyle/>
                    <a:p>
                      <a:pPr algn="ctr" defTabSz="914400">
                        <a:defRPr sz="1800" b="0">
                          <a:solidFill>
                            <a:srgbClr val="000000"/>
                          </a:solidFill>
                        </a:defRPr>
                      </a:pPr>
                      <a:r>
                        <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りんご1</a:t>
                      </a:r>
                    </a:p>
                  </a:txBody>
                  <a:tcPr marL="25400" marR="25400" marT="25400" marB="25400" anchor="ctr" horzOverflow="overflow"/>
                </a:tc>
                <a:tc>
                  <a:txBody>
                    <a:bodyPr/>
                    <a:lstStyle/>
                    <a:p>
                      <a:pPr algn="ctr" defTabSz="914400">
                        <a:defRPr sz="1800"/>
                      </a:pPr>
                      <a:r>
                        <a:rPr sz="1400">
                          <a:solidFill>
                            <a:schemeClr val="tx1"/>
                          </a:solidFill>
                          <a:latin typeface="Hiragino Maru Gothic ProN W4" panose="020F0400000000000000" pitchFamily="34" charset="-128"/>
                          <a:ea typeface="Hiragino Maru Gothic ProN W4" panose="020F0400000000000000" pitchFamily="34" charset="-128"/>
                          <a:sym typeface="ヒラギノ角ゴ ProN W3"/>
                        </a:rPr>
                        <a:t>10</a:t>
                      </a:r>
                    </a:p>
                  </a:txBody>
                  <a:tcPr marL="25400" marR="25400" marT="25400" marB="25400" anchor="ctr" horzOverflow="overflow"/>
                </a:tc>
                <a:tc>
                  <a:txBody>
                    <a:bodyPr/>
                    <a:lstStyle/>
                    <a:p>
                      <a:pPr algn="ctr" defTabSz="914400">
                        <a:defRPr sz="1800"/>
                      </a:pPr>
                      <a:r>
                        <a:rPr sz="1400">
                          <a:solidFill>
                            <a:schemeClr val="tx1"/>
                          </a:solidFill>
                          <a:latin typeface="Hiragino Maru Gothic ProN W4" panose="020F0400000000000000" pitchFamily="34" charset="-128"/>
                          <a:ea typeface="Hiragino Maru Gothic ProN W4" panose="020F0400000000000000" pitchFamily="34" charset="-128"/>
                          <a:sym typeface="ヒラギノ角ゴ ProN W3"/>
                        </a:rPr>
                        <a:t>100</a:t>
                      </a: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9</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extLst>
                  <a:ext uri="{0D108BD9-81ED-4DB2-BD59-A6C34878D82A}">
                    <a16:rowId xmlns:a16="http://schemas.microsoft.com/office/drawing/2014/main" val="10001"/>
                  </a:ext>
                </a:extLst>
              </a:tr>
              <a:tr h="556935">
                <a:tc>
                  <a:txBody>
                    <a:bodyPr/>
                    <a:lstStyle/>
                    <a:p>
                      <a:pPr algn="ctr" defTabSz="914400">
                        <a:defRPr sz="1800" b="0">
                          <a:solidFill>
                            <a:srgbClr val="000000"/>
                          </a:solidFill>
                        </a:defRPr>
                      </a:pPr>
                      <a:r>
                        <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りんご２</a:t>
                      </a:r>
                    </a:p>
                  </a:txBody>
                  <a:tcPr marL="25400" marR="25400" marT="25400" marB="25400" anchor="ctr" horzOverflow="overflow"/>
                </a:tc>
                <a:tc>
                  <a:txBody>
                    <a:bodyPr/>
                    <a:lstStyle/>
                    <a:p>
                      <a:pPr algn="ctr" defTabSz="914400">
                        <a:defRPr sz="1800"/>
                      </a:pPr>
                      <a:r>
                        <a:rPr sz="1400">
                          <a:solidFill>
                            <a:schemeClr val="tx1"/>
                          </a:solidFill>
                          <a:latin typeface="Hiragino Maru Gothic ProN W4" panose="020F0400000000000000" pitchFamily="34" charset="-128"/>
                          <a:ea typeface="Hiragino Maru Gothic ProN W4" panose="020F0400000000000000" pitchFamily="34" charset="-128"/>
                          <a:sym typeface="ヒラギノ角ゴ ProN W3"/>
                        </a:rPr>
                        <a:t>8</a:t>
                      </a:r>
                    </a:p>
                  </a:txBody>
                  <a:tcPr marL="25400" marR="25400" marT="25400" marB="25400" anchor="ctr" horzOverflow="overflow"/>
                </a:tc>
                <a:tc>
                  <a:txBody>
                    <a:bodyPr/>
                    <a:lstStyle/>
                    <a:p>
                      <a:pPr algn="ctr" defTabSz="914400">
                        <a:defRPr sz="1800"/>
                      </a:pPr>
                      <a:r>
                        <a:rPr sz="1400">
                          <a:solidFill>
                            <a:schemeClr val="tx1"/>
                          </a:solidFill>
                          <a:latin typeface="Hiragino Maru Gothic ProN W4" panose="020F0400000000000000" pitchFamily="34" charset="-128"/>
                          <a:ea typeface="Hiragino Maru Gothic ProN W4" panose="020F0400000000000000" pitchFamily="34" charset="-128"/>
                          <a:sym typeface="ヒラギノ角ゴ ProN W3"/>
                        </a:rPr>
                        <a:t>88</a:t>
                      </a: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6</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extLst>
                  <a:ext uri="{0D108BD9-81ED-4DB2-BD59-A6C34878D82A}">
                    <a16:rowId xmlns:a16="http://schemas.microsoft.com/office/drawing/2014/main" val="10002"/>
                  </a:ext>
                </a:extLst>
              </a:tr>
              <a:tr h="556935">
                <a:tc>
                  <a:txBody>
                    <a:bodyPr/>
                    <a:lstStyle/>
                    <a:p>
                      <a:pPr algn="ctr" defTabSz="914400">
                        <a:defRPr sz="1800" b="0">
                          <a:solidFill>
                            <a:srgbClr val="000000"/>
                          </a:solidFill>
                        </a:defRPr>
                      </a:pPr>
                      <a:r>
                        <a:rPr lang="ja-JP" alt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れもん</a:t>
                      </a:r>
                      <a:r>
                        <a:rPr lang="en-US" altLang="ja-JP"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1</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9</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80</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2</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extLst>
                  <a:ext uri="{0D108BD9-81ED-4DB2-BD59-A6C34878D82A}">
                    <a16:rowId xmlns:a16="http://schemas.microsoft.com/office/drawing/2014/main" val="10003"/>
                  </a:ext>
                </a:extLst>
              </a:tr>
              <a:tr h="556935">
                <a:tc>
                  <a:txBody>
                    <a:bodyPr/>
                    <a:lstStyle/>
                    <a:p>
                      <a:pPr algn="ctr" defTabSz="914400">
                        <a:defRPr sz="1800" b="0">
                          <a:solidFill>
                            <a:srgbClr val="000000"/>
                          </a:solidFill>
                        </a:defRPr>
                      </a:pPr>
                      <a:r>
                        <a:rPr lang="ja-JP" alt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バナナ</a:t>
                      </a:r>
                      <a:r>
                        <a:rPr lang="en-US" altLang="ja-JP"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1</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5</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tc>
                  <a:txBody>
                    <a:bodyPr/>
                    <a:lstStyle/>
                    <a:p>
                      <a:pPr algn="ctr" defTabSz="914400">
                        <a:defRPr sz="1800"/>
                      </a:pPr>
                      <a:r>
                        <a:rPr sz="1400">
                          <a:solidFill>
                            <a:schemeClr val="tx1"/>
                          </a:solidFill>
                          <a:latin typeface="Hiragino Maru Gothic ProN W4" panose="020F0400000000000000" pitchFamily="34" charset="-128"/>
                          <a:ea typeface="Hiragino Maru Gothic ProN W4" panose="020F0400000000000000" pitchFamily="34" charset="-128"/>
                          <a:sym typeface="ヒラギノ角ゴ ProN W3"/>
                        </a:rPr>
                        <a:t>73</a:t>
                      </a:r>
                    </a:p>
                  </a:txBody>
                  <a:tcPr marL="25400" marR="25400" marT="25400" marB="25400" anchor="ctr" horzOverflow="overflow"/>
                </a:tc>
                <a:tc>
                  <a:txBody>
                    <a:bodyPr/>
                    <a:lstStyle/>
                    <a:p>
                      <a:pPr algn="ctr" defTabSz="914400">
                        <a:defRPr sz="1800"/>
                      </a:pPr>
                      <a:r>
                        <a:rPr sz="1400">
                          <a:solidFill>
                            <a:schemeClr val="tx1"/>
                          </a:solidFill>
                          <a:latin typeface="Hiragino Maru Gothic ProN W4" panose="020F0400000000000000" pitchFamily="34" charset="-128"/>
                          <a:ea typeface="Hiragino Maru Gothic ProN W4" panose="020F0400000000000000" pitchFamily="34" charset="-128"/>
                          <a:sym typeface="ヒラギノ角ゴ ProN W3"/>
                        </a:rPr>
                        <a:t>7</a:t>
                      </a:r>
                    </a:p>
                  </a:txBody>
                  <a:tcPr marL="25400" marR="25400" marT="25400" marB="25400" anchor="ctr" horzOverflow="overflow"/>
                </a:tc>
                <a:extLst>
                  <a:ext uri="{0D108BD9-81ED-4DB2-BD59-A6C34878D82A}">
                    <a16:rowId xmlns:a16="http://schemas.microsoft.com/office/drawing/2014/main" val="10004"/>
                  </a:ext>
                </a:extLst>
              </a:tr>
              <a:tr h="556935">
                <a:tc>
                  <a:txBody>
                    <a:bodyPr/>
                    <a:lstStyle/>
                    <a:p>
                      <a:pPr algn="ctr" defTabSz="914400">
                        <a:defRPr sz="1800" b="0">
                          <a:solidFill>
                            <a:srgbClr val="000000"/>
                          </a:solidFill>
                        </a:defRPr>
                      </a:pPr>
                      <a:r>
                        <a:rPr lang="ja-JP" alt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バナナ</a:t>
                      </a:r>
                      <a:r>
                        <a:rPr lang="en-US" altLang="ja-JP"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2</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7</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tc>
                  <a:txBody>
                    <a:bodyPr/>
                    <a:lstStyle/>
                    <a:p>
                      <a:pPr algn="ctr" defTabSz="914400">
                        <a:defRPr sz="1800"/>
                      </a:pPr>
                      <a:r>
                        <a:rPr sz="1400">
                          <a:solidFill>
                            <a:schemeClr val="tx1"/>
                          </a:solidFill>
                          <a:latin typeface="Hiragino Maru Gothic ProN W4" panose="020F0400000000000000" pitchFamily="34" charset="-128"/>
                          <a:ea typeface="Hiragino Maru Gothic ProN W4" panose="020F0400000000000000" pitchFamily="34" charset="-128"/>
                          <a:sym typeface="ヒラギノ角ゴ ProN W3"/>
                        </a:rPr>
                        <a:t>50</a:t>
                      </a:r>
                    </a:p>
                  </a:txBody>
                  <a:tcPr marL="25400" marR="25400" marT="25400" marB="25400" anchor="ctr" horzOverflow="overflow"/>
                </a:tc>
                <a:tc>
                  <a:txBody>
                    <a:bodyPr/>
                    <a:lstStyle/>
                    <a:p>
                      <a:pPr algn="ctr" defTabSz="914400">
                        <a:defRPr sz="1800"/>
                      </a:pPr>
                      <a:r>
                        <a:rPr sz="1400">
                          <a:solidFill>
                            <a:schemeClr val="tx1"/>
                          </a:solidFill>
                          <a:latin typeface="Hiragino Maru Gothic ProN W4" panose="020F0400000000000000" pitchFamily="34" charset="-128"/>
                          <a:ea typeface="Hiragino Maru Gothic ProN W4" panose="020F0400000000000000" pitchFamily="34" charset="-128"/>
                          <a:sym typeface="ヒラギノ角ゴ ProN W3"/>
                        </a:rPr>
                        <a:t>4</a:t>
                      </a:r>
                    </a:p>
                  </a:txBody>
                  <a:tcPr marL="25400" marR="25400" marT="25400" marB="25400" anchor="ctr" horzOverflow="overflow"/>
                </a:tc>
                <a:extLst>
                  <a:ext uri="{0D108BD9-81ED-4DB2-BD59-A6C34878D82A}">
                    <a16:rowId xmlns:a16="http://schemas.microsoft.com/office/drawing/2014/main" val="10005"/>
                  </a:ext>
                </a:extLst>
              </a:tr>
              <a:tr h="556935">
                <a:tc>
                  <a:txBody>
                    <a:bodyPr/>
                    <a:lstStyle/>
                    <a:p>
                      <a:pPr algn="ctr" defTabSz="914400">
                        <a:defRPr sz="1800" b="0">
                          <a:solidFill>
                            <a:srgbClr val="000000"/>
                          </a:solidFill>
                        </a:defRPr>
                      </a:pPr>
                      <a:r>
                        <a:rPr lang="ja-JP" alt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れもん</a:t>
                      </a:r>
                      <a:r>
                        <a:rPr lang="en-US" altLang="ja-JP"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2</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6</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40</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1</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extLst>
                  <a:ext uri="{0D108BD9-81ED-4DB2-BD59-A6C34878D82A}">
                    <a16:rowId xmlns:a16="http://schemas.microsoft.com/office/drawing/2014/main" val="10006"/>
                  </a:ext>
                </a:extLst>
              </a:tr>
            </a:tbl>
          </a:graphicData>
        </a:graphic>
      </p:graphicFrame>
      <p:sp>
        <p:nvSpPr>
          <p:cNvPr id="281" name="リンゴ"/>
          <p:cNvSpPr/>
          <p:nvPr/>
        </p:nvSpPr>
        <p:spPr>
          <a:xfrm>
            <a:off x="412744" y="1985570"/>
            <a:ext cx="534167" cy="607840"/>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63500">
            <a:solidFill>
              <a:srgbClr val="000000"/>
            </a:solidFill>
            <a:miter lim="400000"/>
          </a:ln>
        </p:spPr>
        <p:txBody>
          <a:bodyPr lIns="0" tIns="0" rIns="0" bIns="0" anchor="ctr"/>
          <a:lstStyle/>
          <a:p>
            <a:pPr>
              <a:defRPr sz="3200">
                <a:solidFill>
                  <a:srgbClr val="EE0B17"/>
                </a:solidFill>
                <a:latin typeface="+mn-lt"/>
                <a:ea typeface="+mn-ea"/>
                <a:cs typeface="+mn-cs"/>
                <a:sym typeface="ヒラギノ角ゴ ProN W3"/>
              </a:defRPr>
            </a:pPr>
            <a:endParaRPr sz="1600"/>
          </a:p>
        </p:txBody>
      </p:sp>
      <p:sp>
        <p:nvSpPr>
          <p:cNvPr id="282" name="リンゴ"/>
          <p:cNvSpPr/>
          <p:nvPr/>
        </p:nvSpPr>
        <p:spPr>
          <a:xfrm>
            <a:off x="443432" y="2634279"/>
            <a:ext cx="472791" cy="537999"/>
          </a:xfrm>
          <a:custGeom>
            <a:avLst/>
            <a:gdLst/>
            <a:ahLst/>
            <a:cxnLst>
              <a:cxn ang="0">
                <a:pos x="wd2" y="hd2"/>
              </a:cxn>
              <a:cxn ang="5400000">
                <a:pos x="wd2" y="hd2"/>
              </a:cxn>
              <a:cxn ang="10800000">
                <a:pos x="wd2" y="hd2"/>
              </a:cxn>
              <a:cxn ang="16200000">
                <a:pos x="wd2" y="hd2"/>
              </a:cxn>
            </a:cxnLst>
            <a:rect l="0" t="0" r="r" b="b"/>
            <a:pathLst>
              <a:path w="17410" h="20613"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EE7066"/>
          </a:solidFill>
          <a:ln w="63500">
            <a:solidFill>
              <a:srgbClr val="000000"/>
            </a:solidFill>
            <a:miter lim="400000"/>
          </a:ln>
        </p:spPr>
        <p:txBody>
          <a:bodyPr lIns="0" tIns="0" rIns="0" bIns="0" anchor="ctr"/>
          <a:lstStyle/>
          <a:p>
            <a:pPr>
              <a:defRPr sz="3200">
                <a:solidFill>
                  <a:srgbClr val="FF8A8E"/>
                </a:solidFill>
                <a:latin typeface="+mn-lt"/>
                <a:ea typeface="+mn-ea"/>
                <a:cs typeface="+mn-cs"/>
                <a:sym typeface="ヒラギノ角ゴ ProN W3"/>
              </a:defRPr>
            </a:pPr>
            <a:endParaRPr sz="1600"/>
          </a:p>
        </p:txBody>
      </p:sp>
      <p:sp>
        <p:nvSpPr>
          <p:cNvPr id="22" name="レモン/ライム">
            <a:extLst>
              <a:ext uri="{FF2B5EF4-FFF2-40B4-BE49-F238E27FC236}">
                <a16:creationId xmlns:a16="http://schemas.microsoft.com/office/drawing/2014/main" id="{5C98131B-0474-4E3A-BDD3-1DC480FFBF26}"/>
              </a:ext>
            </a:extLst>
          </p:cNvPr>
          <p:cNvSpPr/>
          <p:nvPr/>
        </p:nvSpPr>
        <p:spPr>
          <a:xfrm>
            <a:off x="385359" y="3324536"/>
            <a:ext cx="646464" cy="4079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rgbClr val="FFFB00"/>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3" name="バナナ">
            <a:extLst>
              <a:ext uri="{FF2B5EF4-FFF2-40B4-BE49-F238E27FC236}">
                <a16:creationId xmlns:a16="http://schemas.microsoft.com/office/drawing/2014/main" id="{67F3A715-9D1E-45A2-9A08-86CFA1D4FD4C}"/>
              </a:ext>
            </a:extLst>
          </p:cNvPr>
          <p:cNvSpPr/>
          <p:nvPr/>
        </p:nvSpPr>
        <p:spPr>
          <a:xfrm>
            <a:off x="433903" y="3823842"/>
            <a:ext cx="485884" cy="515327"/>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chemeClr val="accent4">
              <a:hueOff val="-461056"/>
              <a:satOff val="4338"/>
              <a:lumOff val="-10225"/>
            </a:schemeClr>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4" name="バナナ">
            <a:extLst>
              <a:ext uri="{FF2B5EF4-FFF2-40B4-BE49-F238E27FC236}">
                <a16:creationId xmlns:a16="http://schemas.microsoft.com/office/drawing/2014/main" id="{98E45C5F-89D8-4128-8035-0D7825338E61}"/>
              </a:ext>
            </a:extLst>
          </p:cNvPr>
          <p:cNvSpPr/>
          <p:nvPr/>
        </p:nvSpPr>
        <p:spPr>
          <a:xfrm>
            <a:off x="443431" y="4448075"/>
            <a:ext cx="392603" cy="407931"/>
          </a:xfrm>
          <a:custGeom>
            <a:avLst/>
            <a:gdLst/>
            <a:ahLst/>
            <a:cxnLst>
              <a:cxn ang="0">
                <a:pos x="wd2" y="hd2"/>
              </a:cxn>
              <a:cxn ang="5400000">
                <a:pos x="wd2" y="hd2"/>
              </a:cxn>
              <a:cxn ang="10800000">
                <a:pos x="wd2" y="hd2"/>
              </a:cxn>
              <a:cxn ang="16200000">
                <a:pos x="wd2" y="hd2"/>
              </a:cxn>
            </a:cxnLst>
            <a:rect l="0" t="0" r="r" b="b"/>
            <a:pathLst>
              <a:path w="19548" h="20072" extrusionOk="0">
                <a:moveTo>
                  <a:pt x="17419" y="1"/>
                </a:moveTo>
                <a:cubicBezTo>
                  <a:pt x="17020" y="17"/>
                  <a:pt x="16510" y="237"/>
                  <a:pt x="16540" y="455"/>
                </a:cubicBezTo>
                <a:cubicBezTo>
                  <a:pt x="16966" y="3528"/>
                  <a:pt x="16746" y="4498"/>
                  <a:pt x="16243" y="5038"/>
                </a:cubicBezTo>
                <a:cubicBezTo>
                  <a:pt x="11841" y="9762"/>
                  <a:pt x="13185" y="11967"/>
                  <a:pt x="3522" y="15416"/>
                </a:cubicBezTo>
                <a:cubicBezTo>
                  <a:pt x="1632" y="16073"/>
                  <a:pt x="481" y="16953"/>
                  <a:pt x="0" y="18249"/>
                </a:cubicBezTo>
                <a:cubicBezTo>
                  <a:pt x="245" y="18993"/>
                  <a:pt x="538" y="19412"/>
                  <a:pt x="538" y="19412"/>
                </a:cubicBezTo>
                <a:cubicBezTo>
                  <a:pt x="538" y="19412"/>
                  <a:pt x="4624" y="21591"/>
                  <a:pt x="11089" y="18030"/>
                </a:cubicBezTo>
                <a:cubicBezTo>
                  <a:pt x="17845" y="14310"/>
                  <a:pt x="21600" y="9045"/>
                  <a:pt x="18376" y="4166"/>
                </a:cubicBezTo>
                <a:cubicBezTo>
                  <a:pt x="18376" y="4166"/>
                  <a:pt x="17979" y="1181"/>
                  <a:pt x="17878" y="235"/>
                </a:cubicBezTo>
                <a:cubicBezTo>
                  <a:pt x="17859" y="54"/>
                  <a:pt x="17659" y="-9"/>
                  <a:pt x="17419" y="1"/>
                </a:cubicBezTo>
                <a:close/>
              </a:path>
            </a:pathLst>
          </a:custGeom>
          <a:solidFill>
            <a:schemeClr val="accent2">
              <a:lumMod val="40000"/>
              <a:lumOff val="60000"/>
            </a:schemeClr>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5" name="レモン/ライム">
            <a:extLst>
              <a:ext uri="{FF2B5EF4-FFF2-40B4-BE49-F238E27FC236}">
                <a16:creationId xmlns:a16="http://schemas.microsoft.com/office/drawing/2014/main" id="{52D33AE6-79DD-4753-90B4-4379A8E5F0C8}"/>
              </a:ext>
            </a:extLst>
          </p:cNvPr>
          <p:cNvSpPr/>
          <p:nvPr/>
        </p:nvSpPr>
        <p:spPr>
          <a:xfrm>
            <a:off x="471679" y="5110572"/>
            <a:ext cx="525204" cy="2039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301" y="0"/>
                  <a:pt x="2529" y="3506"/>
                  <a:pt x="1507" y="8229"/>
                </a:cubicBezTo>
                <a:cubicBezTo>
                  <a:pt x="1398" y="8733"/>
                  <a:pt x="1137" y="9104"/>
                  <a:pt x="819" y="9277"/>
                </a:cubicBezTo>
                <a:cubicBezTo>
                  <a:pt x="334" y="9543"/>
                  <a:pt x="0" y="10125"/>
                  <a:pt x="0" y="10800"/>
                </a:cubicBezTo>
                <a:cubicBezTo>
                  <a:pt x="0" y="11475"/>
                  <a:pt x="334" y="12057"/>
                  <a:pt x="819" y="12323"/>
                </a:cubicBezTo>
                <a:cubicBezTo>
                  <a:pt x="1137" y="12496"/>
                  <a:pt x="1398" y="12867"/>
                  <a:pt x="1507" y="13371"/>
                </a:cubicBezTo>
                <a:cubicBezTo>
                  <a:pt x="2529" y="18094"/>
                  <a:pt x="6301" y="21600"/>
                  <a:pt x="10800" y="21600"/>
                </a:cubicBezTo>
                <a:cubicBezTo>
                  <a:pt x="15299" y="21600"/>
                  <a:pt x="19071" y="18094"/>
                  <a:pt x="20093" y="13371"/>
                </a:cubicBezTo>
                <a:cubicBezTo>
                  <a:pt x="20202" y="12867"/>
                  <a:pt x="20463" y="12496"/>
                  <a:pt x="20781" y="12323"/>
                </a:cubicBezTo>
                <a:cubicBezTo>
                  <a:pt x="21266" y="12057"/>
                  <a:pt x="21600" y="11475"/>
                  <a:pt x="21600" y="10800"/>
                </a:cubicBezTo>
                <a:cubicBezTo>
                  <a:pt x="21600" y="10125"/>
                  <a:pt x="21266" y="9543"/>
                  <a:pt x="20781" y="9277"/>
                </a:cubicBezTo>
                <a:cubicBezTo>
                  <a:pt x="20463" y="9104"/>
                  <a:pt x="20202" y="8733"/>
                  <a:pt x="20093" y="8229"/>
                </a:cubicBezTo>
                <a:cubicBezTo>
                  <a:pt x="19071" y="3506"/>
                  <a:pt x="15299" y="0"/>
                  <a:pt x="10800" y="0"/>
                </a:cubicBezTo>
                <a:close/>
              </a:path>
            </a:pathLst>
          </a:custGeom>
          <a:solidFill>
            <a:schemeClr val="accent4">
              <a:lumMod val="40000"/>
              <a:lumOff val="60000"/>
            </a:schemeClr>
          </a:solidFill>
          <a:ln w="635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mn-lt"/>
                <a:ea typeface="+mn-ea"/>
                <a:cs typeface="+mn-cs"/>
                <a:sym typeface="ヒラギノ角ゴ ProN W3"/>
              </a:defRPr>
            </a:pPr>
            <a:endParaRPr sz="1600"/>
          </a:p>
        </p:txBody>
      </p:sp>
      <p:sp>
        <p:nvSpPr>
          <p:cNvPr id="27" name="矢印">
            <a:extLst>
              <a:ext uri="{FF2B5EF4-FFF2-40B4-BE49-F238E27FC236}">
                <a16:creationId xmlns:a16="http://schemas.microsoft.com/office/drawing/2014/main" id="{CE77907C-C18E-46E0-8A83-C60D1485DE1A}"/>
              </a:ext>
            </a:extLst>
          </p:cNvPr>
          <p:cNvSpPr/>
          <p:nvPr/>
        </p:nvSpPr>
        <p:spPr>
          <a:xfrm>
            <a:off x="4963500" y="3146459"/>
            <a:ext cx="873668" cy="635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28" name="角丸四角形">
            <a:extLst>
              <a:ext uri="{FF2B5EF4-FFF2-40B4-BE49-F238E27FC236}">
                <a16:creationId xmlns:a16="http://schemas.microsoft.com/office/drawing/2014/main" id="{D2154CE2-799A-45EF-9480-257D0B0B2900}"/>
              </a:ext>
            </a:extLst>
          </p:cNvPr>
          <p:cNvSpPr/>
          <p:nvPr/>
        </p:nvSpPr>
        <p:spPr>
          <a:xfrm>
            <a:off x="5963892" y="2767702"/>
            <a:ext cx="2148693" cy="1392516"/>
          </a:xfrm>
          <a:prstGeom prst="roundRect">
            <a:avLst>
              <a:gd name="adj" fmla="val 15000"/>
            </a:avLst>
          </a:prstGeom>
          <a:solidFill>
            <a:schemeClr val="accent3"/>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latin typeface="Hiragino Maru Gothic ProN W4" panose="020F0400000000000000" pitchFamily="34" charset="-128"/>
              <a:ea typeface="Hiragino Maru Gothic ProN W4" panose="020F0400000000000000" pitchFamily="34" charset="-128"/>
            </a:endParaRPr>
          </a:p>
        </p:txBody>
      </p:sp>
      <p:sp>
        <p:nvSpPr>
          <p:cNvPr id="29" name="識別器">
            <a:extLst>
              <a:ext uri="{FF2B5EF4-FFF2-40B4-BE49-F238E27FC236}">
                <a16:creationId xmlns:a16="http://schemas.microsoft.com/office/drawing/2014/main" id="{72C7801F-A63E-42EC-B485-7D042840B007}"/>
              </a:ext>
            </a:extLst>
          </p:cNvPr>
          <p:cNvSpPr txBox="1"/>
          <p:nvPr/>
        </p:nvSpPr>
        <p:spPr>
          <a:xfrm>
            <a:off x="5557827" y="2983616"/>
            <a:ext cx="2960822" cy="44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5100">
                <a:solidFill>
                  <a:srgbClr val="FFFFFF"/>
                </a:solidFill>
              </a:defRPr>
            </a:lvl1pPr>
          </a:lstStyle>
          <a:p>
            <a:pPr algn="ctr"/>
            <a:r>
              <a:rPr sz="2550" dirty="0" err="1"/>
              <a:t>識別器</a:t>
            </a:r>
            <a:endParaRPr sz="2550" dirty="0"/>
          </a:p>
        </p:txBody>
      </p:sp>
      <p:sp>
        <p:nvSpPr>
          <p:cNvPr id="30" name="(≒分類マシーン)">
            <a:extLst>
              <a:ext uri="{FF2B5EF4-FFF2-40B4-BE49-F238E27FC236}">
                <a16:creationId xmlns:a16="http://schemas.microsoft.com/office/drawing/2014/main" id="{3E03E8CD-5ABD-4395-BFBB-55663B10A37A}"/>
              </a:ext>
            </a:extLst>
          </p:cNvPr>
          <p:cNvSpPr txBox="1"/>
          <p:nvPr/>
        </p:nvSpPr>
        <p:spPr>
          <a:xfrm>
            <a:off x="5557827" y="3467920"/>
            <a:ext cx="2960822" cy="3513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3900">
                <a:solidFill>
                  <a:srgbClr val="FFFFFF"/>
                </a:solidFill>
              </a:defRPr>
            </a:lvl1pPr>
          </a:lstStyle>
          <a:p>
            <a:pPr algn="ctr"/>
            <a:r>
              <a:rPr sz="1950" dirty="0"/>
              <a:t>(≒</a:t>
            </a:r>
            <a:r>
              <a:rPr sz="1950" dirty="0" err="1"/>
              <a:t>分類マシーン</a:t>
            </a:r>
            <a:r>
              <a:rPr sz="1950" dirty="0"/>
              <a:t>)</a:t>
            </a:r>
          </a:p>
        </p:txBody>
      </p:sp>
      <p:sp>
        <p:nvSpPr>
          <p:cNvPr id="31" name="学習">
            <a:extLst>
              <a:ext uri="{FF2B5EF4-FFF2-40B4-BE49-F238E27FC236}">
                <a16:creationId xmlns:a16="http://schemas.microsoft.com/office/drawing/2014/main" id="{3743E9FC-31C3-4166-916B-7AF7E2226067}"/>
              </a:ext>
            </a:extLst>
          </p:cNvPr>
          <p:cNvSpPr txBox="1"/>
          <p:nvPr/>
        </p:nvSpPr>
        <p:spPr>
          <a:xfrm>
            <a:off x="5038209" y="3840638"/>
            <a:ext cx="577081"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a:latin typeface="Hiragino Maru Gothic ProN W4" panose="020F0400000000000000" pitchFamily="34" charset="-128"/>
                <a:ea typeface="Hiragino Maru Gothic ProN W4" panose="020F0400000000000000" pitchFamily="34" charset="-128"/>
              </a:rPr>
              <a:t>学習</a:t>
            </a:r>
          </a:p>
        </p:txBody>
      </p:sp>
      <p:sp>
        <p:nvSpPr>
          <p:cNvPr id="32" name="入力">
            <a:extLst>
              <a:ext uri="{FF2B5EF4-FFF2-40B4-BE49-F238E27FC236}">
                <a16:creationId xmlns:a16="http://schemas.microsoft.com/office/drawing/2014/main" id="{2E2F10E7-7839-4BD8-9C50-02613B51DF86}"/>
              </a:ext>
            </a:extLst>
          </p:cNvPr>
          <p:cNvSpPr txBox="1"/>
          <p:nvPr/>
        </p:nvSpPr>
        <p:spPr>
          <a:xfrm>
            <a:off x="5038209" y="2720515"/>
            <a:ext cx="577081"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dirty="0" err="1">
                <a:latin typeface="Hiragino Maru Gothic ProN W4" panose="020F0400000000000000" pitchFamily="34" charset="-128"/>
                <a:ea typeface="Hiragino Maru Gothic ProN W4" panose="020F0400000000000000" pitchFamily="34" charset="-128"/>
              </a:rPr>
              <a:t>入力</a:t>
            </a:r>
            <a:endParaRPr sz="2050" dirty="0">
              <a:latin typeface="Hiragino Maru Gothic ProN W4" panose="020F0400000000000000" pitchFamily="34" charset="-128"/>
              <a:ea typeface="Hiragino Maru Gothic ProN W4" panose="020F0400000000000000" pitchFamily="34" charset="-128"/>
            </a:endParaRPr>
          </a:p>
        </p:txBody>
      </p:sp>
      <p:sp>
        <p:nvSpPr>
          <p:cNvPr id="33" name="矢印">
            <a:extLst>
              <a:ext uri="{FF2B5EF4-FFF2-40B4-BE49-F238E27FC236}">
                <a16:creationId xmlns:a16="http://schemas.microsoft.com/office/drawing/2014/main" id="{8F20537D-7256-4A20-A6DE-2B0160AFF702}"/>
              </a:ext>
            </a:extLst>
          </p:cNvPr>
          <p:cNvSpPr/>
          <p:nvPr/>
        </p:nvSpPr>
        <p:spPr>
          <a:xfrm>
            <a:off x="8239309" y="3146459"/>
            <a:ext cx="873668" cy="635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graphicFrame>
        <p:nvGraphicFramePr>
          <p:cNvPr id="41" name="表">
            <a:extLst>
              <a:ext uri="{FF2B5EF4-FFF2-40B4-BE49-F238E27FC236}">
                <a16:creationId xmlns:a16="http://schemas.microsoft.com/office/drawing/2014/main" id="{34D72E1A-C046-4CE7-8C76-6575C90853F2}"/>
              </a:ext>
            </a:extLst>
          </p:cNvPr>
          <p:cNvGraphicFramePr/>
          <p:nvPr>
            <p:extLst>
              <p:ext uri="{D42A27DB-BD31-4B8C-83A1-F6EECF244321}">
                <p14:modId xmlns:p14="http://schemas.microsoft.com/office/powerpoint/2010/main" val="1433124951"/>
              </p:ext>
            </p:extLst>
          </p:nvPr>
        </p:nvGraphicFramePr>
        <p:xfrm>
          <a:off x="9304626" y="1549028"/>
          <a:ext cx="2474630" cy="3898545"/>
        </p:xfrm>
        <a:graphic>
          <a:graphicData uri="http://schemas.openxmlformats.org/drawingml/2006/table">
            <a:tbl>
              <a:tblPr firstRow="1" firstCol="1" bandRow="1"/>
              <a:tblGrid>
                <a:gridCol w="932678">
                  <a:extLst>
                    <a:ext uri="{9D8B030D-6E8A-4147-A177-3AD203B41FA5}">
                      <a16:colId xmlns:a16="http://schemas.microsoft.com/office/drawing/2014/main" val="20000"/>
                    </a:ext>
                  </a:extLst>
                </a:gridCol>
                <a:gridCol w="1541952">
                  <a:extLst>
                    <a:ext uri="{9D8B030D-6E8A-4147-A177-3AD203B41FA5}">
                      <a16:colId xmlns:a16="http://schemas.microsoft.com/office/drawing/2014/main" val="20001"/>
                    </a:ext>
                  </a:extLst>
                </a:gridCol>
              </a:tblGrid>
              <a:tr h="556935">
                <a:tc>
                  <a:txBody>
                    <a:bodyPr/>
                    <a:lstStyle/>
                    <a:p>
                      <a:pPr algn="ctr" defTabSz="914400">
                        <a:defRPr sz="2200" b="0">
                          <a:sym typeface="ヒラギノ角ゴ ProN W6"/>
                        </a:defRPr>
                      </a:pPr>
                      <a:endParaRPr sz="1400" dirty="0">
                        <a:solidFill>
                          <a:schemeClr val="tx1"/>
                        </a:solidFill>
                        <a:latin typeface="Hiragino Maru Gothic ProN W4" panose="020F0400000000000000" pitchFamily="34" charset="-128"/>
                        <a:ea typeface="Hiragino Maru Gothic ProN W4" panose="020F0400000000000000" pitchFamily="34" charset="-128"/>
                      </a:endParaRPr>
                    </a:p>
                  </a:txBody>
                  <a:tcPr marL="25400" marR="25400" marT="25400" marB="25400" anchor="ctr" horzOverflow="overflow"/>
                </a:tc>
                <a:tc>
                  <a:txBody>
                    <a:bodyPr/>
                    <a:lstStyle/>
                    <a:p>
                      <a:pPr algn="ctr" defTabSz="914400">
                        <a:defRPr sz="1800" b="0">
                          <a:solidFill>
                            <a:srgbClr val="000000"/>
                          </a:solidFill>
                        </a:defRPr>
                      </a:pPr>
                      <a:r>
                        <a:rPr lang="ja-JP" alt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果物の評価</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endParaRPr>
                    </a:p>
                  </a:txBody>
                  <a:tcPr marL="25400" marR="25400" marT="25400" marB="25400" anchor="ctr" horzOverflow="overflow"/>
                </a:tc>
                <a:extLst>
                  <a:ext uri="{0D108BD9-81ED-4DB2-BD59-A6C34878D82A}">
                    <a16:rowId xmlns:a16="http://schemas.microsoft.com/office/drawing/2014/main" val="10000"/>
                  </a:ext>
                </a:extLst>
              </a:tr>
              <a:tr h="556935">
                <a:tc>
                  <a:txBody>
                    <a:bodyPr/>
                    <a:lstStyle/>
                    <a:p>
                      <a:pPr algn="ctr" defTabSz="914400">
                        <a:defRPr sz="1800" b="0">
                          <a:solidFill>
                            <a:srgbClr val="000000"/>
                          </a:solidFill>
                        </a:defRPr>
                      </a:pPr>
                      <a:r>
                        <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りんご1</a:t>
                      </a: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9</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extLst>
                  <a:ext uri="{0D108BD9-81ED-4DB2-BD59-A6C34878D82A}">
                    <a16:rowId xmlns:a16="http://schemas.microsoft.com/office/drawing/2014/main" val="10001"/>
                  </a:ext>
                </a:extLst>
              </a:tr>
              <a:tr h="556935">
                <a:tc>
                  <a:txBody>
                    <a:bodyPr/>
                    <a:lstStyle/>
                    <a:p>
                      <a:pPr algn="ctr" defTabSz="914400">
                        <a:defRPr sz="1800" b="0">
                          <a:solidFill>
                            <a:srgbClr val="000000"/>
                          </a:solidFill>
                        </a:defRPr>
                      </a:pPr>
                      <a:r>
                        <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りんご２</a:t>
                      </a: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6</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extLst>
                  <a:ext uri="{0D108BD9-81ED-4DB2-BD59-A6C34878D82A}">
                    <a16:rowId xmlns:a16="http://schemas.microsoft.com/office/drawing/2014/main" val="10002"/>
                  </a:ext>
                </a:extLst>
              </a:tr>
              <a:tr h="556935">
                <a:tc>
                  <a:txBody>
                    <a:bodyPr/>
                    <a:lstStyle/>
                    <a:p>
                      <a:pPr algn="ctr" defTabSz="914400">
                        <a:defRPr sz="1800" b="0">
                          <a:solidFill>
                            <a:srgbClr val="000000"/>
                          </a:solidFill>
                        </a:defRPr>
                      </a:pPr>
                      <a:r>
                        <a:rPr lang="ja-JP" alt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れもん</a:t>
                      </a:r>
                      <a:r>
                        <a:rPr lang="en-US" altLang="ja-JP"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1</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2</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extLst>
                  <a:ext uri="{0D108BD9-81ED-4DB2-BD59-A6C34878D82A}">
                    <a16:rowId xmlns:a16="http://schemas.microsoft.com/office/drawing/2014/main" val="10003"/>
                  </a:ext>
                </a:extLst>
              </a:tr>
              <a:tr h="556935">
                <a:tc>
                  <a:txBody>
                    <a:bodyPr/>
                    <a:lstStyle/>
                    <a:p>
                      <a:pPr algn="ctr" defTabSz="914400">
                        <a:defRPr sz="1800" b="0">
                          <a:solidFill>
                            <a:srgbClr val="000000"/>
                          </a:solidFill>
                        </a:defRPr>
                      </a:pPr>
                      <a:r>
                        <a:rPr lang="ja-JP" alt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バナナ</a:t>
                      </a:r>
                      <a:r>
                        <a:rPr lang="en-US" altLang="ja-JP"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1</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7</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extLst>
                  <a:ext uri="{0D108BD9-81ED-4DB2-BD59-A6C34878D82A}">
                    <a16:rowId xmlns:a16="http://schemas.microsoft.com/office/drawing/2014/main" val="10004"/>
                  </a:ext>
                </a:extLst>
              </a:tr>
              <a:tr h="556935">
                <a:tc>
                  <a:txBody>
                    <a:bodyPr/>
                    <a:lstStyle/>
                    <a:p>
                      <a:pPr algn="ctr" defTabSz="914400">
                        <a:defRPr sz="1800" b="0">
                          <a:solidFill>
                            <a:srgbClr val="000000"/>
                          </a:solidFill>
                        </a:defRPr>
                      </a:pPr>
                      <a:r>
                        <a:rPr lang="ja-JP" alt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バナナ</a:t>
                      </a:r>
                      <a:r>
                        <a:rPr lang="en-US" altLang="ja-JP"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2</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5</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extLst>
                  <a:ext uri="{0D108BD9-81ED-4DB2-BD59-A6C34878D82A}">
                    <a16:rowId xmlns:a16="http://schemas.microsoft.com/office/drawing/2014/main" val="10005"/>
                  </a:ext>
                </a:extLst>
              </a:tr>
              <a:tr h="556935">
                <a:tc>
                  <a:txBody>
                    <a:bodyPr/>
                    <a:lstStyle/>
                    <a:p>
                      <a:pPr algn="ctr" defTabSz="914400">
                        <a:defRPr sz="1800" b="0">
                          <a:solidFill>
                            <a:srgbClr val="000000"/>
                          </a:solidFill>
                        </a:defRPr>
                      </a:pPr>
                      <a:r>
                        <a:rPr lang="ja-JP" alt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れもん</a:t>
                      </a:r>
                      <a:r>
                        <a:rPr lang="en-US" altLang="ja-JP"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rPr>
                        <a:t>2</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6"/>
                      </a:endParaRPr>
                    </a:p>
                  </a:txBody>
                  <a:tcPr marL="25400" marR="25400" marT="25400" marB="25400" anchor="ctr" horzOverflow="overflow"/>
                </a:tc>
                <a:tc>
                  <a:txBody>
                    <a:bodyPr/>
                    <a:lstStyle/>
                    <a:p>
                      <a:pPr algn="ctr" defTabSz="914400">
                        <a:defRPr sz="1800"/>
                      </a:pPr>
                      <a:r>
                        <a:rPr lang="en-US"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rPr>
                        <a:t>1</a:t>
                      </a:r>
                      <a:endParaRPr sz="1400" dirty="0">
                        <a:solidFill>
                          <a:schemeClr val="tx1"/>
                        </a:solidFill>
                        <a:latin typeface="Hiragino Maru Gothic ProN W4" panose="020F0400000000000000" pitchFamily="34" charset="-128"/>
                        <a:ea typeface="Hiragino Maru Gothic ProN W4" panose="020F0400000000000000" pitchFamily="34" charset="-128"/>
                        <a:sym typeface="ヒラギノ角ゴ ProN W3"/>
                      </a:endParaRPr>
                    </a:p>
                  </a:txBody>
                  <a:tcPr marL="25400" marR="25400" marT="25400" marB="25400" anchor="ctr" horzOverflow="overflow"/>
                </a:tc>
                <a:extLst>
                  <a:ext uri="{0D108BD9-81ED-4DB2-BD59-A6C34878D82A}">
                    <a16:rowId xmlns:a16="http://schemas.microsoft.com/office/drawing/2014/main" val="10006"/>
                  </a:ext>
                </a:extLst>
              </a:tr>
            </a:tbl>
          </a:graphicData>
        </a:graphic>
      </p:graphicFrame>
      <p:sp>
        <p:nvSpPr>
          <p:cNvPr id="42" name="教師なし機械学習">
            <a:extLst>
              <a:ext uri="{FF2B5EF4-FFF2-40B4-BE49-F238E27FC236}">
                <a16:creationId xmlns:a16="http://schemas.microsoft.com/office/drawing/2014/main" id="{CB739C1A-832C-4974-9B9E-A5C1CF57D607}"/>
              </a:ext>
            </a:extLst>
          </p:cNvPr>
          <p:cNvSpPr txBox="1"/>
          <p:nvPr/>
        </p:nvSpPr>
        <p:spPr>
          <a:xfrm>
            <a:off x="3947542" y="144515"/>
            <a:ext cx="4757016" cy="443711"/>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5100">
                <a:solidFill>
                  <a:srgbClr val="FFFFFF"/>
                </a:solidFill>
              </a:defRPr>
            </a:lvl1pPr>
          </a:lstStyle>
          <a:p>
            <a:pPr algn="ctr"/>
            <a:r>
              <a:rPr sz="2550" dirty="0" err="1">
                <a:latin typeface="Hiragino Maru Gothic ProN W4" panose="020F0400000000000000" pitchFamily="34" charset="-128"/>
                <a:ea typeface="Hiragino Maru Gothic ProN W4" panose="020F0400000000000000" pitchFamily="34" charset="-128"/>
              </a:rPr>
              <a:t>教師なし機械学習</a:t>
            </a:r>
            <a:r>
              <a:rPr lang="ja-JP" altLang="en-US" sz="2550" dirty="0">
                <a:latin typeface="Hiragino Maru Gothic ProN W4" panose="020F0400000000000000" pitchFamily="34" charset="-128"/>
                <a:ea typeface="Hiragino Maru Gothic ProN W4" panose="020F0400000000000000" pitchFamily="34" charset="-128"/>
              </a:rPr>
              <a:t>（次元削減）</a:t>
            </a:r>
            <a:endParaRPr sz="2550" dirty="0">
              <a:latin typeface="Hiragino Maru Gothic ProN W4" panose="020F0400000000000000" pitchFamily="34" charset="-128"/>
              <a:ea typeface="Hiragino Maru Gothic ProN W4" panose="020F0400000000000000" pitchFamily="34" charset="-128"/>
            </a:endParaRPr>
          </a:p>
        </p:txBody>
      </p:sp>
      <p:sp>
        <p:nvSpPr>
          <p:cNvPr id="43" name="教師なし学習は正解を与えず学習させて識別器を作る(法則を見つけさせる)">
            <a:extLst>
              <a:ext uri="{FF2B5EF4-FFF2-40B4-BE49-F238E27FC236}">
                <a16:creationId xmlns:a16="http://schemas.microsoft.com/office/drawing/2014/main" id="{F1BB02B0-31A7-4CFA-8C62-E61C9A2B846F}"/>
              </a:ext>
            </a:extLst>
          </p:cNvPr>
          <p:cNvSpPr txBox="1"/>
          <p:nvPr/>
        </p:nvSpPr>
        <p:spPr>
          <a:xfrm>
            <a:off x="1699784" y="5809391"/>
            <a:ext cx="9252533" cy="682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sz="2050" dirty="0" err="1">
                <a:latin typeface="Hiragino Maru Gothic ProN W4" panose="020F0400000000000000" pitchFamily="34" charset="-128"/>
                <a:ea typeface="Hiragino Maru Gothic ProN W4" panose="020F0400000000000000" pitchFamily="34" charset="-128"/>
              </a:rPr>
              <a:t>教師なし学習は</a:t>
            </a:r>
            <a:r>
              <a:rPr lang="ja-JP" altLang="en-US" sz="2050" dirty="0">
                <a:latin typeface="Hiragino Maru Gothic ProN W4" panose="020F0400000000000000" pitchFamily="34" charset="-128"/>
                <a:ea typeface="Hiragino Maru Gothic ProN W4" panose="020F0400000000000000" pitchFamily="34" charset="-128"/>
              </a:rPr>
              <a:t>色合い、大きさ、甘さレベルという特徴から果物の評価という</a:t>
            </a:r>
            <a:endParaRPr lang="en-US" altLang="ja-JP" sz="2050" dirty="0">
              <a:latin typeface="Hiragino Maru Gothic ProN W4" panose="020F0400000000000000" pitchFamily="34" charset="-128"/>
              <a:ea typeface="Hiragino Maru Gothic ProN W4" panose="020F0400000000000000" pitchFamily="34" charset="-128"/>
            </a:endParaRPr>
          </a:p>
          <a:p>
            <a:r>
              <a:rPr lang="ja-JP" altLang="en-US" sz="2050" dirty="0">
                <a:solidFill>
                  <a:srgbClr val="FF0000"/>
                </a:solidFill>
                <a:latin typeface="Hiragino Maru Gothic ProN W4" panose="020F0400000000000000" pitchFamily="34" charset="-128"/>
                <a:ea typeface="Hiragino Maru Gothic ProN W4" panose="020F0400000000000000" pitchFamily="34" charset="-128"/>
              </a:rPr>
              <a:t>新たな</a:t>
            </a:r>
            <a:r>
              <a:rPr lang="en-US" altLang="ja-JP" sz="2050" dirty="0">
                <a:solidFill>
                  <a:srgbClr val="FF0000"/>
                </a:solidFill>
                <a:latin typeface="Hiragino Maru Gothic ProN W4" panose="020F0400000000000000" pitchFamily="34" charset="-128"/>
                <a:ea typeface="Hiragino Maru Gothic ProN W4" panose="020F0400000000000000" pitchFamily="34" charset="-128"/>
              </a:rPr>
              <a:t>1</a:t>
            </a:r>
            <a:r>
              <a:rPr lang="ja-JP" altLang="en-US" sz="2050" dirty="0">
                <a:solidFill>
                  <a:srgbClr val="FF0000"/>
                </a:solidFill>
                <a:latin typeface="Hiragino Maru Gothic ProN W4" panose="020F0400000000000000" pitchFamily="34" charset="-128"/>
                <a:ea typeface="Hiragino Maru Gothic ProN W4" panose="020F0400000000000000" pitchFamily="34" charset="-128"/>
              </a:rPr>
              <a:t>つの情報</a:t>
            </a:r>
            <a:r>
              <a:rPr lang="ja-JP" altLang="en-US" sz="2050" dirty="0">
                <a:latin typeface="Hiragino Maru Gothic ProN W4" panose="020F0400000000000000" pitchFamily="34" charset="-128"/>
                <a:ea typeface="Hiragino Maru Gothic ProN W4" panose="020F0400000000000000" pitchFamily="34" charset="-128"/>
              </a:rPr>
              <a:t>を作り出す</a:t>
            </a:r>
            <a:endParaRPr sz="2050"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195708872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次元削減の例：主成分分析">
            <a:extLst>
              <a:ext uri="{FF2B5EF4-FFF2-40B4-BE49-F238E27FC236}">
                <a16:creationId xmlns:a16="http://schemas.microsoft.com/office/drawing/2014/main" id="{83D6E267-B2F5-4564-9745-594777ACF71D}"/>
              </a:ext>
            </a:extLst>
          </p:cNvPr>
          <p:cNvSpPr txBox="1"/>
          <p:nvPr/>
        </p:nvSpPr>
        <p:spPr>
          <a:xfrm>
            <a:off x="6880083" y="2224810"/>
            <a:ext cx="5131763" cy="28212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l">
              <a:defRPr sz="4100">
                <a:latin typeface="+mn-lt"/>
                <a:ea typeface="+mn-ea"/>
                <a:cs typeface="+mn-cs"/>
                <a:sym typeface="ヒラギノ角ゴ ProN W3"/>
              </a:defRPr>
            </a:lvl1pPr>
          </a:lstStyle>
          <a:p>
            <a:r>
              <a:rPr lang="en-US" altLang="ja-JP" sz="1800" dirty="0">
                <a:latin typeface="Hiragino Maru Gothic ProN W4" panose="020F0400000000000000" pitchFamily="34" charset="-128"/>
                <a:ea typeface="Hiragino Maru Gothic ProN W4" panose="020F0400000000000000" pitchFamily="34" charset="-128"/>
              </a:rPr>
              <a:t>result[0:50,0],result[0:50,1]</a:t>
            </a:r>
            <a:r>
              <a:rPr lang="ja-JP" altLang="en-US" sz="1800" dirty="0">
                <a:latin typeface="Hiragino Maru Gothic ProN W4" panose="020F0400000000000000" pitchFamily="34" charset="-128"/>
                <a:ea typeface="Hiragino Maru Gothic ProN W4" panose="020F0400000000000000" pitchFamily="34" charset="-128"/>
              </a:rPr>
              <a:t>はそれぞれ</a:t>
            </a:r>
            <a:endParaRPr lang="en-US" altLang="ja-JP" sz="1800" dirty="0">
              <a:latin typeface="Hiragino Maru Gothic ProN W4" panose="020F0400000000000000" pitchFamily="34" charset="-128"/>
              <a:ea typeface="Hiragino Maru Gothic ProN W4" panose="020F0400000000000000" pitchFamily="34" charset="-128"/>
            </a:endParaRPr>
          </a:p>
          <a:p>
            <a:r>
              <a:rPr lang="en-US" altLang="ja-JP" sz="1800" dirty="0">
                <a:latin typeface="Hiragino Maru Gothic ProN W4" panose="020F0400000000000000" pitchFamily="34" charset="-128"/>
                <a:ea typeface="Hiragino Maru Gothic ProN W4" panose="020F0400000000000000" pitchFamily="34" charset="-128"/>
              </a:rPr>
              <a:t>1</a:t>
            </a:r>
            <a:r>
              <a:rPr lang="ja-JP" altLang="en-US" sz="1800" dirty="0">
                <a:latin typeface="Hiragino Maru Gothic ProN W4" panose="020F0400000000000000" pitchFamily="34" charset="-128"/>
                <a:ea typeface="Hiragino Maru Gothic ProN W4" panose="020F0400000000000000" pitchFamily="34" charset="-128"/>
              </a:rPr>
              <a:t>から</a:t>
            </a:r>
            <a:r>
              <a:rPr lang="en-US" altLang="ja-JP" sz="1800" dirty="0">
                <a:latin typeface="Hiragino Maru Gothic ProN W4" panose="020F0400000000000000" pitchFamily="34" charset="-128"/>
                <a:ea typeface="Hiragino Maru Gothic ProN W4" panose="020F0400000000000000" pitchFamily="34" charset="-128"/>
              </a:rPr>
              <a:t>50</a:t>
            </a:r>
            <a:r>
              <a:rPr lang="ja-JP" altLang="en-US" sz="1800" dirty="0">
                <a:latin typeface="Hiragino Maru Gothic ProN W4" panose="020F0400000000000000" pitchFamily="34" charset="-128"/>
                <a:ea typeface="Hiragino Maru Gothic ProN W4" panose="020F0400000000000000" pitchFamily="34" charset="-128"/>
              </a:rPr>
              <a:t>行目までの第</a:t>
            </a:r>
            <a:r>
              <a:rPr lang="en-US" altLang="ja-JP" sz="1800" dirty="0">
                <a:latin typeface="Hiragino Maru Gothic ProN W4" panose="020F0400000000000000" pitchFamily="34" charset="-128"/>
                <a:ea typeface="Hiragino Maru Gothic ProN W4" panose="020F0400000000000000" pitchFamily="34" charset="-128"/>
              </a:rPr>
              <a:t>1</a:t>
            </a:r>
            <a:r>
              <a:rPr lang="ja-JP" altLang="en-US" sz="1800" dirty="0">
                <a:latin typeface="Hiragino Maru Gothic ProN W4" panose="020F0400000000000000" pitchFamily="34" charset="-128"/>
                <a:ea typeface="Hiragino Maru Gothic ProN W4" panose="020F0400000000000000" pitchFamily="34" charset="-128"/>
              </a:rPr>
              <a:t>主成分と第</a:t>
            </a:r>
            <a:r>
              <a:rPr lang="en-US" altLang="ja-JP" sz="1800" dirty="0">
                <a:latin typeface="Hiragino Maru Gothic ProN W4" panose="020F0400000000000000" pitchFamily="34" charset="-128"/>
                <a:ea typeface="Hiragino Maru Gothic ProN W4" panose="020F0400000000000000" pitchFamily="34" charset="-128"/>
              </a:rPr>
              <a:t>2</a:t>
            </a:r>
            <a:r>
              <a:rPr lang="ja-JP" altLang="en-US" sz="1800" dirty="0">
                <a:latin typeface="Hiragino Maru Gothic ProN W4" panose="020F0400000000000000" pitchFamily="34" charset="-128"/>
                <a:ea typeface="Hiragino Maru Gothic ProN W4" panose="020F0400000000000000" pitchFamily="34" charset="-128"/>
              </a:rPr>
              <a:t>主成分</a:t>
            </a:r>
            <a:endParaRPr lang="en-US" altLang="ja-JP" sz="1800" dirty="0">
              <a:latin typeface="Hiragino Maru Gothic ProN W4" panose="020F0400000000000000" pitchFamily="34" charset="-128"/>
              <a:ea typeface="Hiragino Maru Gothic ProN W4" panose="020F0400000000000000" pitchFamily="34" charset="-128"/>
            </a:endParaRPr>
          </a:p>
          <a:p>
            <a:endParaRPr lang="en-US" altLang="ja-JP" sz="1800" dirty="0">
              <a:latin typeface="Hiragino Maru Gothic ProN W4" panose="020F0400000000000000" pitchFamily="34" charset="-128"/>
              <a:ea typeface="Hiragino Maru Gothic ProN W4" panose="020F0400000000000000" pitchFamily="34" charset="-128"/>
            </a:endParaRPr>
          </a:p>
          <a:p>
            <a:r>
              <a:rPr lang="en-US" altLang="ja-JP" sz="1800" dirty="0">
                <a:latin typeface="Hiragino Maru Gothic ProN W4" panose="020F0400000000000000" pitchFamily="34" charset="-128"/>
                <a:ea typeface="Hiragino Maru Gothic ProN W4" panose="020F0400000000000000" pitchFamily="34" charset="-128"/>
              </a:rPr>
              <a:t>1</a:t>
            </a:r>
            <a:r>
              <a:rPr lang="ja-JP" altLang="en-US" sz="1800" dirty="0">
                <a:latin typeface="Hiragino Maru Gothic ProN W4" panose="020F0400000000000000" pitchFamily="34" charset="-128"/>
                <a:ea typeface="Hiragino Maru Gothic ProN W4" panose="020F0400000000000000" pitchFamily="34" charset="-128"/>
              </a:rPr>
              <a:t>から</a:t>
            </a:r>
            <a:r>
              <a:rPr lang="en-US" altLang="ja-JP" sz="1800" dirty="0">
                <a:latin typeface="Hiragino Maru Gothic ProN W4" panose="020F0400000000000000" pitchFamily="34" charset="-128"/>
                <a:ea typeface="Hiragino Maru Gothic ProN W4" panose="020F0400000000000000" pitchFamily="34" charset="-128"/>
              </a:rPr>
              <a:t>50</a:t>
            </a:r>
            <a:r>
              <a:rPr lang="ja-JP" altLang="en-US" sz="1800" dirty="0">
                <a:latin typeface="Hiragino Maru Gothic ProN W4" panose="020F0400000000000000" pitchFamily="34" charset="-128"/>
                <a:ea typeface="Hiragino Maru Gothic ProN W4" panose="020F0400000000000000" pitchFamily="34" charset="-128"/>
              </a:rPr>
              <a:t>行目のヒオウギアヤメを赤</a:t>
            </a:r>
            <a:endParaRPr lang="en-US" altLang="ja-JP" sz="1800" dirty="0">
              <a:latin typeface="Hiragino Maru Gothic ProN W4" panose="020F0400000000000000" pitchFamily="34" charset="-128"/>
              <a:ea typeface="Hiragino Maru Gothic ProN W4" panose="020F0400000000000000" pitchFamily="34" charset="-128"/>
            </a:endParaRPr>
          </a:p>
          <a:p>
            <a:r>
              <a:rPr lang="en-US" altLang="ja-JP" sz="1800" dirty="0">
                <a:latin typeface="Hiragino Maru Gothic ProN W4" panose="020F0400000000000000" pitchFamily="34" charset="-128"/>
                <a:ea typeface="Hiragino Maru Gothic ProN W4" panose="020F0400000000000000" pitchFamily="34" charset="-128"/>
              </a:rPr>
              <a:t>51</a:t>
            </a:r>
            <a:r>
              <a:rPr lang="ja-JP" altLang="en-US" sz="1800" dirty="0">
                <a:latin typeface="Hiragino Maru Gothic ProN W4" panose="020F0400000000000000" pitchFamily="34" charset="-128"/>
                <a:ea typeface="Hiragino Maru Gothic ProN W4" panose="020F0400000000000000" pitchFamily="34" charset="-128"/>
              </a:rPr>
              <a:t>から</a:t>
            </a:r>
            <a:r>
              <a:rPr lang="en-US" altLang="ja-JP" sz="1800" dirty="0">
                <a:latin typeface="Hiragino Maru Gothic ProN W4" panose="020F0400000000000000" pitchFamily="34" charset="-128"/>
                <a:ea typeface="Hiragino Maru Gothic ProN W4" panose="020F0400000000000000" pitchFamily="34" charset="-128"/>
              </a:rPr>
              <a:t>100</a:t>
            </a:r>
            <a:r>
              <a:rPr lang="ja-JP" altLang="en-US" sz="1800" dirty="0">
                <a:latin typeface="Hiragino Maru Gothic ProN W4" panose="020F0400000000000000" pitchFamily="34" charset="-128"/>
                <a:ea typeface="Hiragino Maru Gothic ProN W4" panose="020F0400000000000000" pitchFamily="34" charset="-128"/>
              </a:rPr>
              <a:t>行目のブルーフラッグを青</a:t>
            </a:r>
            <a:endParaRPr lang="en-US" altLang="ja-JP" sz="1800" dirty="0">
              <a:latin typeface="Hiragino Maru Gothic ProN W4" panose="020F0400000000000000" pitchFamily="34" charset="-128"/>
              <a:ea typeface="Hiragino Maru Gothic ProN W4" panose="020F0400000000000000" pitchFamily="34" charset="-128"/>
            </a:endParaRPr>
          </a:p>
          <a:p>
            <a:r>
              <a:rPr lang="en-US" altLang="ja-JP" sz="1800" dirty="0">
                <a:latin typeface="Hiragino Maru Gothic ProN W4" panose="020F0400000000000000" pitchFamily="34" charset="-128"/>
                <a:ea typeface="Hiragino Maru Gothic ProN W4" panose="020F0400000000000000" pitchFamily="34" charset="-128"/>
              </a:rPr>
              <a:t>101</a:t>
            </a:r>
            <a:r>
              <a:rPr lang="ja-JP" altLang="en-US" sz="1800" dirty="0">
                <a:latin typeface="Hiragino Maru Gothic ProN W4" panose="020F0400000000000000" pitchFamily="34" charset="-128"/>
                <a:ea typeface="Hiragino Maru Gothic ProN W4" panose="020F0400000000000000" pitchFamily="34" charset="-128"/>
              </a:rPr>
              <a:t>から</a:t>
            </a:r>
            <a:r>
              <a:rPr lang="en-US" altLang="ja-JP" sz="1800" dirty="0">
                <a:latin typeface="Hiragino Maru Gothic ProN W4" panose="020F0400000000000000" pitchFamily="34" charset="-128"/>
                <a:ea typeface="Hiragino Maru Gothic ProN W4" panose="020F0400000000000000" pitchFamily="34" charset="-128"/>
              </a:rPr>
              <a:t>150</a:t>
            </a:r>
            <a:r>
              <a:rPr lang="ja-JP" altLang="en-US" sz="1800" dirty="0">
                <a:latin typeface="Hiragino Maru Gothic ProN W4" panose="020F0400000000000000" pitchFamily="34" charset="-128"/>
                <a:ea typeface="Hiragino Maru Gothic ProN W4" panose="020F0400000000000000" pitchFamily="34" charset="-128"/>
              </a:rPr>
              <a:t>行目のバージニカを緑　</a:t>
            </a:r>
            <a:endParaRPr lang="en-US" altLang="ja-JP" sz="1800" dirty="0">
              <a:latin typeface="Hiragino Maru Gothic ProN W4" panose="020F0400000000000000" pitchFamily="34" charset="-128"/>
              <a:ea typeface="Hiragino Maru Gothic ProN W4" panose="020F0400000000000000" pitchFamily="34" charset="-128"/>
            </a:endParaRPr>
          </a:p>
          <a:p>
            <a:r>
              <a:rPr lang="ja-JP" altLang="en-US" sz="1800" dirty="0">
                <a:latin typeface="Hiragino Maru Gothic ProN W4" panose="020F0400000000000000" pitchFamily="34" charset="-128"/>
                <a:ea typeface="Hiragino Maru Gothic ProN W4" panose="020F0400000000000000" pitchFamily="34" charset="-128"/>
              </a:rPr>
              <a:t>にしている</a:t>
            </a:r>
            <a:endParaRPr lang="en-US" altLang="ja-JP" sz="1800" dirty="0">
              <a:latin typeface="Hiragino Maru Gothic ProN W4" panose="020F0400000000000000" pitchFamily="34" charset="-128"/>
              <a:ea typeface="Hiragino Maru Gothic ProN W4" panose="020F0400000000000000" pitchFamily="34" charset="-128"/>
            </a:endParaRPr>
          </a:p>
          <a:p>
            <a:endParaRPr lang="en-US" altLang="ja-JP" sz="1800" dirty="0">
              <a:latin typeface="Hiragino Maru Gothic ProN W4" panose="020F0400000000000000" pitchFamily="34" charset="-128"/>
              <a:ea typeface="Hiragino Maru Gothic ProN W4" panose="020F0400000000000000" pitchFamily="34" charset="-128"/>
            </a:endParaRPr>
          </a:p>
          <a:p>
            <a:r>
              <a:rPr lang="en-US" altLang="ja-JP" sz="1800" dirty="0">
                <a:latin typeface="Hiragino Maru Gothic ProN W4" panose="020F0400000000000000" pitchFamily="34" charset="-128"/>
                <a:ea typeface="Hiragino Maru Gothic ProN W4" panose="020F0400000000000000" pitchFamily="34" charset="-128"/>
              </a:rPr>
              <a:t>c=~~</a:t>
            </a:r>
            <a:r>
              <a:rPr lang="ja-JP" altLang="en-US" sz="1800" dirty="0">
                <a:latin typeface="Hiragino Maru Gothic ProN W4" panose="020F0400000000000000" pitchFamily="34" charset="-128"/>
                <a:ea typeface="Hiragino Maru Gothic ProN W4" panose="020F0400000000000000" pitchFamily="34" charset="-128"/>
              </a:rPr>
              <a:t>は点の色、</a:t>
            </a:r>
            <a:r>
              <a:rPr lang="en-US" altLang="ja-JP" sz="1800" dirty="0">
                <a:latin typeface="Hiragino Maru Gothic ProN W4" panose="020F0400000000000000" pitchFamily="34" charset="-128"/>
                <a:ea typeface="Hiragino Maru Gothic ProN W4" panose="020F0400000000000000" pitchFamily="34" charset="-128"/>
              </a:rPr>
              <a:t>label=~~</a:t>
            </a:r>
            <a:r>
              <a:rPr lang="ja-JP" altLang="en-US" sz="1800" dirty="0">
                <a:latin typeface="Hiragino Maru Gothic ProN W4" panose="020F0400000000000000" pitchFamily="34" charset="-128"/>
                <a:ea typeface="Hiragino Maru Gothic ProN W4" panose="020F0400000000000000" pitchFamily="34" charset="-128"/>
              </a:rPr>
              <a:t>は点の名前を指定</a:t>
            </a:r>
            <a:endParaRPr lang="en-US" altLang="ja-JP" sz="1800" dirty="0">
              <a:latin typeface="Hiragino Maru Gothic ProN W4" panose="020F0400000000000000" pitchFamily="34" charset="-128"/>
              <a:ea typeface="Hiragino Maru Gothic ProN W4" panose="020F0400000000000000" pitchFamily="34" charset="-128"/>
            </a:endParaRPr>
          </a:p>
          <a:p>
            <a:r>
              <a:rPr lang="en-US" altLang="ja-JP" sz="1800" dirty="0">
                <a:latin typeface="Hiragino Maru Gothic ProN W4" panose="020F0400000000000000" pitchFamily="34" charset="-128"/>
                <a:ea typeface="Hiragino Maru Gothic ProN W4" panose="020F0400000000000000" pitchFamily="34" charset="-128"/>
              </a:rPr>
              <a:t>label</a:t>
            </a:r>
            <a:r>
              <a:rPr lang="ja-JP" altLang="en-US" sz="1800" dirty="0">
                <a:latin typeface="Hiragino Maru Gothic ProN W4" panose="020F0400000000000000" pitchFamily="34" charset="-128"/>
                <a:ea typeface="Hiragino Maru Gothic ProN W4" panose="020F0400000000000000" pitchFamily="34" charset="-128"/>
              </a:rPr>
              <a:t>を追加した場合は</a:t>
            </a:r>
            <a:r>
              <a:rPr lang="en-US" altLang="ja-JP" sz="1800" dirty="0">
                <a:latin typeface="Hiragino Maru Gothic ProN W4" panose="020F0400000000000000" pitchFamily="34" charset="-128"/>
                <a:ea typeface="Hiragino Maru Gothic ProN W4" panose="020F0400000000000000" pitchFamily="34" charset="-128"/>
              </a:rPr>
              <a:t>plt.legend()</a:t>
            </a:r>
            <a:r>
              <a:rPr lang="ja-JP" altLang="en-US" sz="1800" dirty="0">
                <a:latin typeface="Hiragino Maru Gothic ProN W4" panose="020F0400000000000000" pitchFamily="34" charset="-128"/>
                <a:ea typeface="Hiragino Maru Gothic ProN W4" panose="020F0400000000000000" pitchFamily="34" charset="-128"/>
              </a:rPr>
              <a:t>を追加</a:t>
            </a:r>
            <a:endParaRPr lang="en-US" altLang="ja-JP" sz="1800" dirty="0">
              <a:latin typeface="Hiragino Maru Gothic ProN W4" panose="020F0400000000000000" pitchFamily="34" charset="-128"/>
              <a:ea typeface="Hiragino Maru Gothic ProN W4" panose="020F0400000000000000" pitchFamily="34" charset="-128"/>
            </a:endParaRPr>
          </a:p>
        </p:txBody>
      </p:sp>
      <p:sp>
        <p:nvSpPr>
          <p:cNvPr id="2" name="四角形">
            <a:extLst>
              <a:ext uri="{FF2B5EF4-FFF2-40B4-BE49-F238E27FC236}">
                <a16:creationId xmlns:a16="http://schemas.microsoft.com/office/drawing/2014/main" id="{C9B3B7E1-57EC-86E6-3EB5-C17C3B0D7865}"/>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3" name="次元削減の例：主成分分析">
            <a:extLst>
              <a:ext uri="{FF2B5EF4-FFF2-40B4-BE49-F238E27FC236}">
                <a16:creationId xmlns:a16="http://schemas.microsoft.com/office/drawing/2014/main" id="{A332BB31-AB16-CDC7-512C-57BBE96954EC}"/>
              </a:ext>
            </a:extLst>
          </p:cNvPr>
          <p:cNvSpPr txBox="1"/>
          <p:nvPr/>
        </p:nvSpPr>
        <p:spPr>
          <a:xfrm>
            <a:off x="4223696" y="134033"/>
            <a:ext cx="374461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アヤメの種類で色分けする</a:t>
            </a:r>
          </a:p>
        </p:txBody>
      </p:sp>
      <p:pic>
        <p:nvPicPr>
          <p:cNvPr id="5" name="図 4" descr="グラフ, 散布図&#10;&#10;自動的に生成された説明">
            <a:extLst>
              <a:ext uri="{FF2B5EF4-FFF2-40B4-BE49-F238E27FC236}">
                <a16:creationId xmlns:a16="http://schemas.microsoft.com/office/drawing/2014/main" id="{8D60F730-5F6E-7B36-FFF2-7B83478EB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 y="794298"/>
            <a:ext cx="6704017" cy="6061067"/>
          </a:xfrm>
          <a:prstGeom prst="rect">
            <a:avLst/>
          </a:prstGeom>
        </p:spPr>
      </p:pic>
    </p:spTree>
    <p:extLst>
      <p:ext uri="{BB962C8B-B14F-4D97-AF65-F5344CB8AC3E}">
        <p14:creationId xmlns:p14="http://schemas.microsoft.com/office/powerpoint/2010/main" val="371614748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次元削減の例：主成分分析">
            <a:extLst>
              <a:ext uri="{FF2B5EF4-FFF2-40B4-BE49-F238E27FC236}">
                <a16:creationId xmlns:a16="http://schemas.microsoft.com/office/drawing/2014/main" id="{4DB9E52F-3E64-4C1C-8163-8E95CC93BC24}"/>
              </a:ext>
            </a:extLst>
          </p:cNvPr>
          <p:cNvSpPr txBox="1"/>
          <p:nvPr/>
        </p:nvSpPr>
        <p:spPr>
          <a:xfrm>
            <a:off x="892338" y="5563060"/>
            <a:ext cx="11004616" cy="9977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en-US" altLang="ja-JP" sz="2050" dirty="0">
                <a:latin typeface="Hiragino Maru Gothic ProN W4" panose="020F0400000000000000" pitchFamily="34" charset="-128"/>
                <a:ea typeface="Hiragino Maru Gothic ProN W4" panose="020F0400000000000000" pitchFamily="34" charset="-128"/>
              </a:rPr>
              <a:t>4</a:t>
            </a:r>
            <a:r>
              <a:rPr lang="ja-JP" altLang="en-US" sz="2050" dirty="0">
                <a:latin typeface="Hiragino Maru Gothic ProN W4" panose="020F0400000000000000" pitchFamily="34" charset="-128"/>
                <a:ea typeface="Hiragino Maru Gothic ProN W4" panose="020F0400000000000000" pitchFamily="34" charset="-128"/>
              </a:rPr>
              <a:t>つの特徴量から新たな</a:t>
            </a:r>
            <a:r>
              <a:rPr lang="en-US" altLang="ja-JP" sz="2050" dirty="0">
                <a:latin typeface="Hiragino Maru Gothic ProN W4" panose="020F0400000000000000" pitchFamily="34" charset="-128"/>
                <a:ea typeface="Hiragino Maru Gothic ProN W4" panose="020F0400000000000000" pitchFamily="34" charset="-128"/>
              </a:rPr>
              <a:t>2</a:t>
            </a:r>
            <a:r>
              <a:rPr lang="ja-JP" altLang="en-US" sz="2050" dirty="0">
                <a:latin typeface="Hiragino Maru Gothic ProN W4" panose="020F0400000000000000" pitchFamily="34" charset="-128"/>
                <a:ea typeface="Hiragino Maru Gothic ProN W4" panose="020F0400000000000000" pitchFamily="34" charset="-128"/>
              </a:rPr>
              <a:t>つの主成分で</a:t>
            </a:r>
            <a:r>
              <a:rPr lang="en-US" altLang="ja-JP" sz="2050" dirty="0">
                <a:latin typeface="Hiragino Maru Gothic ProN W4" panose="020F0400000000000000" pitchFamily="34" charset="-128"/>
                <a:ea typeface="Hiragino Maru Gothic ProN W4" panose="020F0400000000000000" pitchFamily="34" charset="-128"/>
              </a:rPr>
              <a:t>3</a:t>
            </a:r>
            <a:r>
              <a:rPr lang="ja-JP" altLang="en-US" sz="2050" dirty="0">
                <a:latin typeface="Hiragino Maru Gothic ProN W4" panose="020F0400000000000000" pitchFamily="34" charset="-128"/>
                <a:ea typeface="Hiragino Maru Gothic ProN W4" panose="020F0400000000000000" pitchFamily="34" charset="-128"/>
              </a:rPr>
              <a:t>つのアヤメが大体分類されることが分かった</a:t>
            </a:r>
            <a:endParaRPr lang="en-US" altLang="ja-JP" sz="2050" dirty="0">
              <a:latin typeface="Hiragino Maru Gothic ProN W4" panose="020F0400000000000000" pitchFamily="34" charset="-128"/>
              <a:ea typeface="Hiragino Maru Gothic ProN W4" panose="020F0400000000000000" pitchFamily="34" charset="-128"/>
            </a:endParaRPr>
          </a:p>
          <a:p>
            <a:r>
              <a:rPr lang="ja-JP" altLang="en-US" sz="2050" dirty="0">
                <a:latin typeface="Hiragino Maru Gothic ProN W4" panose="020F0400000000000000" pitchFamily="34" charset="-128"/>
                <a:ea typeface="Hiragino Maru Gothic ProN W4" panose="020F0400000000000000" pitchFamily="34" charset="-128"/>
              </a:rPr>
              <a:t>第</a:t>
            </a:r>
            <a:r>
              <a:rPr lang="en-US" altLang="ja-JP" sz="2050" dirty="0">
                <a:latin typeface="Hiragino Maru Gothic ProN W4" panose="020F0400000000000000" pitchFamily="34" charset="-128"/>
                <a:ea typeface="Hiragino Maru Gothic ProN W4" panose="020F0400000000000000" pitchFamily="34" charset="-128"/>
              </a:rPr>
              <a:t>2</a:t>
            </a:r>
            <a:r>
              <a:rPr lang="ja-JP" altLang="en-US" sz="2050" dirty="0">
                <a:latin typeface="Hiragino Maru Gothic ProN W4" panose="020F0400000000000000" pitchFamily="34" charset="-128"/>
                <a:ea typeface="Hiragino Maru Gothic ProN W4" panose="020F0400000000000000" pitchFamily="34" charset="-128"/>
              </a:rPr>
              <a:t>主成分はいずれのアヤメもばらついているが、第</a:t>
            </a:r>
            <a:r>
              <a:rPr lang="en-US" altLang="ja-JP" sz="2050" dirty="0">
                <a:latin typeface="Hiragino Maru Gothic ProN W4" panose="020F0400000000000000" pitchFamily="34" charset="-128"/>
                <a:ea typeface="Hiragino Maru Gothic ProN W4" panose="020F0400000000000000" pitchFamily="34" charset="-128"/>
              </a:rPr>
              <a:t>1</a:t>
            </a:r>
            <a:r>
              <a:rPr lang="ja-JP" altLang="en-US" sz="2050" dirty="0">
                <a:latin typeface="Hiragino Maru Gothic ProN W4" panose="020F0400000000000000" pitchFamily="34" charset="-128"/>
                <a:ea typeface="Hiragino Maru Gothic ProN W4" panose="020F0400000000000000" pitchFamily="34" charset="-128"/>
              </a:rPr>
              <a:t>主成分の値で</a:t>
            </a:r>
            <a:r>
              <a:rPr lang="en-US" altLang="ja-JP" sz="2050" dirty="0">
                <a:latin typeface="Hiragino Maru Gothic ProN W4" panose="020F0400000000000000" pitchFamily="34" charset="-128"/>
                <a:ea typeface="Hiragino Maru Gothic ProN W4" panose="020F0400000000000000" pitchFamily="34" charset="-128"/>
              </a:rPr>
              <a:t>3</a:t>
            </a:r>
            <a:r>
              <a:rPr lang="ja-JP" altLang="en-US" sz="2050" dirty="0">
                <a:latin typeface="Hiragino Maru Gothic ProN W4" panose="020F0400000000000000" pitchFamily="34" charset="-128"/>
                <a:ea typeface="Hiragino Maru Gothic ProN W4" panose="020F0400000000000000" pitchFamily="34" charset="-128"/>
              </a:rPr>
              <a:t>つは大まかに分類出来る</a:t>
            </a:r>
            <a:endParaRPr lang="en-US" altLang="ja-JP" sz="2050" dirty="0">
              <a:latin typeface="Hiragino Maru Gothic ProN W4" panose="020F0400000000000000" pitchFamily="34" charset="-128"/>
              <a:ea typeface="Hiragino Maru Gothic ProN W4" panose="020F0400000000000000" pitchFamily="34" charset="-128"/>
            </a:endParaRPr>
          </a:p>
          <a:p>
            <a:r>
              <a:rPr lang="ja-JP" altLang="en-US" sz="2050" dirty="0">
                <a:latin typeface="Hiragino Maru Gothic ProN W4" panose="020F0400000000000000" pitchFamily="34" charset="-128"/>
                <a:ea typeface="Hiragino Maru Gothic ProN W4" panose="020F0400000000000000" pitchFamily="34" charset="-128"/>
              </a:rPr>
              <a:t>（第</a:t>
            </a:r>
            <a:r>
              <a:rPr lang="en-US" altLang="ja-JP" sz="2050" dirty="0">
                <a:latin typeface="Hiragino Maru Gothic ProN W4" panose="020F0400000000000000" pitchFamily="34" charset="-128"/>
                <a:ea typeface="Hiragino Maru Gothic ProN W4" panose="020F0400000000000000" pitchFamily="34" charset="-128"/>
              </a:rPr>
              <a:t>1</a:t>
            </a:r>
            <a:r>
              <a:rPr lang="ja-JP" altLang="en-US" sz="2050" dirty="0">
                <a:latin typeface="Hiragino Maru Gothic ProN W4" panose="020F0400000000000000" pitchFamily="34" charset="-128"/>
                <a:ea typeface="Hiragino Maru Gothic ProN W4" panose="020F0400000000000000" pitchFamily="34" charset="-128"/>
              </a:rPr>
              <a:t>主成分の値：ヒオウギアヤメ＜ブルーフラッグ＜バージニカ）</a:t>
            </a:r>
            <a:endParaRPr sz="2050" dirty="0">
              <a:latin typeface="Hiragino Maru Gothic ProN W4" panose="020F0400000000000000" pitchFamily="34" charset="-128"/>
              <a:ea typeface="Hiragino Maru Gothic ProN W4" panose="020F0400000000000000" pitchFamily="34" charset="-128"/>
            </a:endParaRPr>
          </a:p>
        </p:txBody>
      </p:sp>
      <p:sp>
        <p:nvSpPr>
          <p:cNvPr id="2" name="四角形">
            <a:extLst>
              <a:ext uri="{FF2B5EF4-FFF2-40B4-BE49-F238E27FC236}">
                <a16:creationId xmlns:a16="http://schemas.microsoft.com/office/drawing/2014/main" id="{F197F813-56FA-3DF8-E76B-0FAB6424B0C9}"/>
              </a:ext>
            </a:extLst>
          </p:cNvPr>
          <p:cNvSpPr/>
          <p:nvPr/>
        </p:nvSpPr>
        <p:spPr>
          <a:xfrm>
            <a:off x="7801" y="-2634"/>
            <a:ext cx="12192001" cy="645905"/>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3" name="次元削減の例：主成分分析">
            <a:extLst>
              <a:ext uri="{FF2B5EF4-FFF2-40B4-BE49-F238E27FC236}">
                <a16:creationId xmlns:a16="http://schemas.microsoft.com/office/drawing/2014/main" id="{7D1B595A-61FC-2E12-BFDB-F97A7DDEBE78}"/>
              </a:ext>
            </a:extLst>
          </p:cNvPr>
          <p:cNvSpPr txBox="1"/>
          <p:nvPr/>
        </p:nvSpPr>
        <p:spPr>
          <a:xfrm>
            <a:off x="4839246" y="134033"/>
            <a:ext cx="2513509"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主成分分析の結果</a:t>
            </a:r>
          </a:p>
        </p:txBody>
      </p:sp>
      <p:pic>
        <p:nvPicPr>
          <p:cNvPr id="6" name="図 5" descr="グラフ, 散布図&#10;&#10;自動的に生成された説明">
            <a:extLst>
              <a:ext uri="{FF2B5EF4-FFF2-40B4-BE49-F238E27FC236}">
                <a16:creationId xmlns:a16="http://schemas.microsoft.com/office/drawing/2014/main" id="{BBA42B86-588B-0184-A9AA-484A83156D0D}"/>
              </a:ext>
            </a:extLst>
          </p:cNvPr>
          <p:cNvPicPr>
            <a:picLocks noChangeAspect="1"/>
          </p:cNvPicPr>
          <p:nvPr/>
        </p:nvPicPr>
        <p:blipFill rotWithShape="1">
          <a:blip r:embed="rId2">
            <a:extLst>
              <a:ext uri="{28A0092B-C50C-407E-A947-70E740481C1C}">
                <a14:useLocalDpi xmlns:a14="http://schemas.microsoft.com/office/drawing/2010/main" val="0"/>
              </a:ext>
            </a:extLst>
          </a:blip>
          <a:srcRect t="24927" r="6004"/>
          <a:stretch/>
        </p:blipFill>
        <p:spPr>
          <a:xfrm>
            <a:off x="2701788" y="828072"/>
            <a:ext cx="6301535" cy="4550186"/>
          </a:xfrm>
          <a:prstGeom prst="rect">
            <a:avLst/>
          </a:prstGeom>
        </p:spPr>
      </p:pic>
    </p:spTree>
    <p:extLst>
      <p:ext uri="{BB962C8B-B14F-4D97-AF65-F5344CB8AC3E}">
        <p14:creationId xmlns:p14="http://schemas.microsoft.com/office/powerpoint/2010/main" val="412138681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755C98EE-32E0-484B-B26C-3C28C590FA38}"/>
              </a:ext>
            </a:extLst>
          </p:cNvPr>
          <p:cNvSpPr txBox="1"/>
          <p:nvPr/>
        </p:nvSpPr>
        <p:spPr>
          <a:xfrm>
            <a:off x="1479728" y="2467092"/>
            <a:ext cx="9809922" cy="2862322"/>
          </a:xfrm>
          <a:prstGeom prst="rect">
            <a:avLst/>
          </a:prstGeom>
          <a:noFill/>
        </p:spPr>
        <p:txBody>
          <a:bodyPr wrap="square" rtlCol="0">
            <a:spAutoFit/>
          </a:bodyPr>
          <a:lstStyle/>
          <a:p>
            <a:r>
              <a:rPr kumimoji="1" lang="en-US" altLang="ja-JP" sz="2000" dirty="0">
                <a:latin typeface="Hiragino Maru Gothic ProN W4" panose="020F0400000000000000" pitchFamily="34" charset="-128"/>
                <a:ea typeface="Hiragino Maru Gothic ProN W4" panose="020F0400000000000000" pitchFamily="34" charset="-128"/>
              </a:rPr>
              <a:t>t-SNE</a:t>
            </a:r>
          </a:p>
          <a:p>
            <a:r>
              <a:rPr lang="ja-JP" altLang="en-US" sz="2000" dirty="0">
                <a:latin typeface="Hiragino Maru Gothic ProN W4" panose="020F0400000000000000" pitchFamily="34" charset="-128"/>
                <a:ea typeface="Hiragino Maru Gothic ProN W4" panose="020F0400000000000000" pitchFamily="34" charset="-128"/>
              </a:rPr>
              <a:t>：非常に多次元のデータも</a:t>
            </a:r>
            <a:r>
              <a:rPr lang="en-US" altLang="ja-JP" sz="2000" dirty="0">
                <a:latin typeface="Hiragino Maru Gothic ProN W4" panose="020F0400000000000000" pitchFamily="34" charset="-128"/>
                <a:ea typeface="Hiragino Maru Gothic ProN W4" panose="020F0400000000000000" pitchFamily="34" charset="-128"/>
              </a:rPr>
              <a:t>2</a:t>
            </a:r>
            <a:r>
              <a:rPr lang="ja-JP" altLang="en-US" sz="2000" dirty="0">
                <a:latin typeface="Hiragino Maru Gothic ProN W4" panose="020F0400000000000000" pitchFamily="34" charset="-128"/>
                <a:ea typeface="Hiragino Maru Gothic ProN W4" panose="020F0400000000000000" pitchFamily="34" charset="-128"/>
              </a:rPr>
              <a:t>、３次元に落とし込める方法</a:t>
            </a:r>
            <a:endParaRPr lang="en-US" altLang="ja-JP" sz="2000" dirty="0">
              <a:latin typeface="Hiragino Maru Gothic ProN W4" panose="020F0400000000000000" pitchFamily="34" charset="-128"/>
              <a:ea typeface="Hiragino Maru Gothic ProN W4" panose="020F0400000000000000" pitchFamily="34" charset="-128"/>
            </a:endParaRPr>
          </a:p>
          <a:p>
            <a:r>
              <a:rPr kumimoji="1" lang="ja-JP" altLang="en-US" sz="2000" dirty="0">
                <a:latin typeface="Hiragino Maru Gothic ProN W4" panose="020F0400000000000000" pitchFamily="34" charset="-128"/>
                <a:ea typeface="Hiragino Maru Gothic ProN W4" panose="020F0400000000000000" pitchFamily="34" charset="-128"/>
              </a:rPr>
              <a:t>　近くの点との関係をなるべく維持するように変換する</a:t>
            </a:r>
            <a:endParaRPr kumimoji="1"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　複雑なデータだと</a:t>
            </a:r>
            <a:r>
              <a:rPr lang="en-US" altLang="ja-JP" sz="2000" dirty="0">
                <a:latin typeface="Hiragino Maru Gothic ProN W4" panose="020F0400000000000000" pitchFamily="34" charset="-128"/>
                <a:ea typeface="Hiragino Maru Gothic ProN W4" panose="020F0400000000000000" pitchFamily="34" charset="-128"/>
              </a:rPr>
              <a:t>PCA</a:t>
            </a:r>
            <a:r>
              <a:rPr lang="ja-JP" altLang="en-US" sz="2000" dirty="0">
                <a:latin typeface="Hiragino Maru Gothic ProN W4" panose="020F0400000000000000" pitchFamily="34" charset="-128"/>
                <a:ea typeface="Hiragino Maru Gothic ProN W4" panose="020F0400000000000000" pitchFamily="34" charset="-128"/>
              </a:rPr>
              <a:t>よりも高精度に次元削減を行えることが多い</a:t>
            </a:r>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　</a:t>
            </a:r>
            <a:endParaRPr kumimoji="1" lang="en-US" altLang="ja-JP" sz="2000" dirty="0">
              <a:latin typeface="Hiragino Maru Gothic ProN W4" panose="020F0400000000000000" pitchFamily="34" charset="-128"/>
              <a:ea typeface="Hiragino Maru Gothic ProN W4" panose="020F0400000000000000" pitchFamily="34" charset="-128"/>
            </a:endParaRPr>
          </a:p>
          <a:p>
            <a:r>
              <a:rPr lang="en-US" altLang="ja-JP" sz="2000" dirty="0" err="1">
                <a:latin typeface="Hiragino Maru Gothic ProN W4" panose="020F0400000000000000" pitchFamily="34" charset="-128"/>
                <a:ea typeface="Hiragino Maru Gothic ProN W4" panose="020F0400000000000000" pitchFamily="34" charset="-128"/>
              </a:rPr>
              <a:t>UMAP</a:t>
            </a:r>
            <a:r>
              <a:rPr lang="ja-JP" altLang="en-US" sz="2000" dirty="0">
                <a:latin typeface="Hiragino Maru Gothic ProN W4" panose="020F0400000000000000" pitchFamily="34" charset="-128"/>
                <a:ea typeface="Hiragino Maru Gothic ProN W4" panose="020F0400000000000000" pitchFamily="34" charset="-128"/>
              </a:rPr>
              <a:t>（紹介のみ</a:t>
            </a:r>
            <a:r>
              <a:rPr lang="en-US" altLang="ja-JP" sz="2000" dirty="0">
                <a:latin typeface="Hiragino Maru Gothic ProN W4" panose="020F0400000000000000" pitchFamily="34" charset="-128"/>
                <a:ea typeface="Hiragino Maru Gothic ProN W4" panose="020F0400000000000000" pitchFamily="34" charset="-128"/>
              </a:rPr>
              <a:t>)</a:t>
            </a:r>
          </a:p>
          <a:p>
            <a:r>
              <a:rPr lang="ja-JP" altLang="en-US" sz="2000" dirty="0">
                <a:latin typeface="Hiragino Maru Gothic ProN W4" panose="020F0400000000000000" pitchFamily="34" charset="-128"/>
                <a:ea typeface="Hiragino Maru Gothic ProN W4" panose="020F0400000000000000" pitchFamily="34" charset="-128"/>
              </a:rPr>
              <a:t>：</a:t>
            </a:r>
            <a:r>
              <a:rPr lang="en-US" altLang="ja-JP" sz="2000" dirty="0" err="1">
                <a:latin typeface="Hiragino Maru Gothic ProN W4" panose="020F0400000000000000" pitchFamily="34" charset="-128"/>
                <a:ea typeface="Hiragino Maru Gothic ProN W4" panose="020F0400000000000000" pitchFamily="34" charset="-128"/>
              </a:rPr>
              <a:t>tSNE</a:t>
            </a:r>
            <a:r>
              <a:rPr lang="ja-JP" altLang="en-US" sz="2000" dirty="0">
                <a:latin typeface="Hiragino Maru Gothic ProN W4" panose="020F0400000000000000" pitchFamily="34" charset="-128"/>
                <a:ea typeface="Hiragino Maru Gothic ProN W4" panose="020F0400000000000000" pitchFamily="34" charset="-128"/>
              </a:rPr>
              <a:t>よりもさらに実行速度が速い次元削減手法</a:t>
            </a:r>
            <a:endParaRPr lang="en-US" altLang="ja-JP" sz="2000" dirty="0">
              <a:latin typeface="Hiragino Maru Gothic ProN W4" panose="020F0400000000000000" pitchFamily="34" charset="-128"/>
              <a:ea typeface="Hiragino Maru Gothic ProN W4" panose="020F0400000000000000" pitchFamily="34" charset="-128"/>
            </a:endParaRPr>
          </a:p>
          <a:p>
            <a:r>
              <a:rPr kumimoji="1" lang="ja-JP" altLang="en-US" sz="2000" dirty="0">
                <a:latin typeface="Hiragino Maru Gothic ProN W4" panose="020F0400000000000000" pitchFamily="34" charset="-128"/>
                <a:ea typeface="Hiragino Maru Gothic ProN W4" panose="020F0400000000000000" pitchFamily="34" charset="-128"/>
              </a:rPr>
              <a:t>　近年ゲノム解析でよく使用されてい</a:t>
            </a:r>
            <a:r>
              <a:rPr lang="ja-JP" altLang="en-US" sz="2000" dirty="0">
                <a:latin typeface="Hiragino Maru Gothic ProN W4" panose="020F0400000000000000" pitchFamily="34" charset="-128"/>
                <a:ea typeface="Hiragino Maru Gothic ProN W4" panose="020F0400000000000000" pitchFamily="34" charset="-128"/>
              </a:rPr>
              <a:t>る</a:t>
            </a:r>
            <a:endParaRPr kumimoji="1" lang="ja-JP" altLang="en-US" sz="2000" dirty="0">
              <a:latin typeface="Hiragino Maru Gothic ProN W4" panose="020F0400000000000000" pitchFamily="34" charset="-128"/>
              <a:ea typeface="Hiragino Maru Gothic ProN W4" panose="020F0400000000000000" pitchFamily="34" charset="-128"/>
            </a:endParaRPr>
          </a:p>
          <a:p>
            <a:endParaRPr kumimoji="1" lang="ja-JP" altLang="en-US" sz="2000" dirty="0">
              <a:latin typeface="Hiragino Maru Gothic ProN W4" panose="020F0400000000000000" pitchFamily="34" charset="-128"/>
              <a:ea typeface="Hiragino Maru Gothic ProN W4" panose="020F0400000000000000" pitchFamily="34" charset="-128"/>
            </a:endParaRPr>
          </a:p>
        </p:txBody>
      </p:sp>
      <p:sp>
        <p:nvSpPr>
          <p:cNvPr id="2" name="テキスト ボックス 1">
            <a:extLst>
              <a:ext uri="{FF2B5EF4-FFF2-40B4-BE49-F238E27FC236}">
                <a16:creationId xmlns:a16="http://schemas.microsoft.com/office/drawing/2014/main" id="{96825FE7-A878-1356-04E3-AB33842CED73}"/>
              </a:ext>
            </a:extLst>
          </p:cNvPr>
          <p:cNvSpPr txBox="1"/>
          <p:nvPr/>
        </p:nvSpPr>
        <p:spPr>
          <a:xfrm>
            <a:off x="1479728" y="1143653"/>
            <a:ext cx="9503231" cy="1323439"/>
          </a:xfrm>
          <a:prstGeom prst="rect">
            <a:avLst/>
          </a:prstGeom>
          <a:noFill/>
        </p:spPr>
        <p:txBody>
          <a:bodyPr wrap="square" rtlCol="0">
            <a:spAutoFit/>
          </a:bodyPr>
          <a:lstStyle/>
          <a:p>
            <a:r>
              <a:rPr lang="en-US" altLang="ja-JP" sz="2000" dirty="0">
                <a:latin typeface="Hiragino Maru Gothic ProN W4" panose="020F0400000000000000" pitchFamily="34" charset="-128"/>
                <a:ea typeface="Hiragino Maru Gothic ProN W4" panose="020F0400000000000000" pitchFamily="34" charset="-128"/>
              </a:rPr>
              <a:t>MDS(</a:t>
            </a:r>
            <a:r>
              <a:rPr lang="ja-JP" altLang="en-US" sz="2000" dirty="0">
                <a:latin typeface="Hiragino Maru Gothic ProN W4" panose="020F0400000000000000" pitchFamily="34" charset="-128"/>
                <a:ea typeface="Hiragino Maru Gothic ProN W4" panose="020F0400000000000000" pitchFamily="34" charset="-128"/>
              </a:rPr>
              <a:t>多次元尺度構成法</a:t>
            </a:r>
            <a:r>
              <a:rPr lang="en-US" altLang="ja-JP" sz="2000" dirty="0">
                <a:latin typeface="Hiragino Maru Gothic ProN W4" panose="020F0400000000000000" pitchFamily="34" charset="-128"/>
                <a:ea typeface="Hiragino Maru Gothic ProN W4" panose="020F0400000000000000" pitchFamily="34" charset="-128"/>
              </a:rPr>
              <a:t>)</a:t>
            </a:r>
          </a:p>
          <a:p>
            <a:r>
              <a:rPr kumimoji="1" lang="ja-JP" altLang="en-US" sz="2000" dirty="0">
                <a:latin typeface="Hiragino Maru Gothic ProN W4" panose="020F0400000000000000" pitchFamily="34" charset="-128"/>
                <a:ea typeface="Hiragino Maru Gothic ProN W4" panose="020F0400000000000000" pitchFamily="34" charset="-128"/>
              </a:rPr>
              <a:t>：データ同士の近さを元に、近いもの</a:t>
            </a:r>
            <a:r>
              <a:rPr lang="ja-JP" altLang="en-US" sz="2000" dirty="0">
                <a:latin typeface="Hiragino Maru Gothic ProN W4" panose="020F0400000000000000" pitchFamily="34" charset="-128"/>
                <a:ea typeface="Hiragino Maru Gothic ProN W4" panose="020F0400000000000000" pitchFamily="34" charset="-128"/>
              </a:rPr>
              <a:t>同士は近くに配置し、</a:t>
            </a:r>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　遠いものは遠くに配置する手法</a:t>
            </a:r>
            <a:endParaRPr lang="en-US" altLang="ja-JP" sz="2000" dirty="0">
              <a:latin typeface="Hiragino Maru Gothic ProN W4" panose="020F0400000000000000" pitchFamily="34" charset="-128"/>
              <a:ea typeface="Hiragino Maru Gothic ProN W4" panose="020F0400000000000000" pitchFamily="34" charset="-128"/>
            </a:endParaRPr>
          </a:p>
          <a:p>
            <a:endParaRPr kumimoji="1" lang="ja-JP" altLang="en-US" sz="2000" dirty="0">
              <a:latin typeface="Hiragino Maru Gothic ProN W4" panose="020F0400000000000000" pitchFamily="34" charset="-128"/>
              <a:ea typeface="Hiragino Maru Gothic ProN W4" panose="020F0400000000000000" pitchFamily="34" charset="-128"/>
            </a:endParaRPr>
          </a:p>
        </p:txBody>
      </p:sp>
      <p:pic>
        <p:nvPicPr>
          <p:cNvPr id="5" name="図 4">
            <a:extLst>
              <a:ext uri="{FF2B5EF4-FFF2-40B4-BE49-F238E27FC236}">
                <a16:creationId xmlns:a16="http://schemas.microsoft.com/office/drawing/2014/main" id="{D157AC6F-60C0-CD95-FD95-4643FE5F602D}"/>
              </a:ext>
            </a:extLst>
          </p:cNvPr>
          <p:cNvPicPr>
            <a:picLocks noChangeAspect="1"/>
          </p:cNvPicPr>
          <p:nvPr/>
        </p:nvPicPr>
        <p:blipFill>
          <a:blip r:embed="rId2"/>
          <a:stretch>
            <a:fillRect/>
          </a:stretch>
        </p:blipFill>
        <p:spPr>
          <a:xfrm>
            <a:off x="8715732" y="3835598"/>
            <a:ext cx="3307339" cy="2936240"/>
          </a:xfrm>
          <a:prstGeom prst="rect">
            <a:avLst/>
          </a:prstGeom>
        </p:spPr>
      </p:pic>
      <p:sp>
        <p:nvSpPr>
          <p:cNvPr id="6" name="テキスト ボックス 5">
            <a:extLst>
              <a:ext uri="{FF2B5EF4-FFF2-40B4-BE49-F238E27FC236}">
                <a16:creationId xmlns:a16="http://schemas.microsoft.com/office/drawing/2014/main" id="{8E19F8A0-17E7-2F56-FBA4-E7C43FB71303}"/>
              </a:ext>
            </a:extLst>
          </p:cNvPr>
          <p:cNvSpPr txBox="1"/>
          <p:nvPr/>
        </p:nvSpPr>
        <p:spPr>
          <a:xfrm>
            <a:off x="6231343" y="5620702"/>
            <a:ext cx="2786198" cy="1077218"/>
          </a:xfrm>
          <a:prstGeom prst="rect">
            <a:avLst/>
          </a:prstGeom>
          <a:noFill/>
        </p:spPr>
        <p:txBody>
          <a:bodyPr wrap="square" rtlCol="0">
            <a:spAutoFit/>
          </a:bodyPr>
          <a:lstStyle/>
          <a:p>
            <a:r>
              <a:rPr kumimoji="1" lang="en-US" altLang="ja-JP" sz="1600" dirty="0" err="1">
                <a:latin typeface="Hiragino Maru Gothic ProN W4" panose="020F0400000000000000" pitchFamily="34" charset="-128"/>
                <a:ea typeface="Hiragino Maru Gothic ProN W4" panose="020F0400000000000000" pitchFamily="34" charset="-128"/>
              </a:rPr>
              <a:t>PCA</a:t>
            </a:r>
            <a:r>
              <a:rPr kumimoji="1" lang="ja-JP" altLang="en-US" sz="1600" dirty="0">
                <a:latin typeface="Hiragino Maru Gothic ProN W4" panose="020F0400000000000000" pitchFamily="34" charset="-128"/>
                <a:ea typeface="Hiragino Maru Gothic ProN W4" panose="020F0400000000000000" pitchFamily="34" charset="-128"/>
              </a:rPr>
              <a:t>はこのような</a:t>
            </a:r>
            <a:endParaRPr kumimoji="1" lang="en-US" altLang="ja-JP" sz="1600" dirty="0">
              <a:latin typeface="Hiragino Maru Gothic ProN W4" panose="020F0400000000000000" pitchFamily="34" charset="-128"/>
              <a:ea typeface="Hiragino Maru Gothic ProN W4" panose="020F0400000000000000" pitchFamily="34" charset="-128"/>
            </a:endParaRPr>
          </a:p>
          <a:p>
            <a:r>
              <a:rPr kumimoji="1" lang="ja-JP" altLang="en-US" sz="1600" dirty="0">
                <a:latin typeface="Hiragino Maru Gothic ProN W4" panose="020F0400000000000000" pitchFamily="34" charset="-128"/>
                <a:ea typeface="Hiragino Maru Gothic ProN W4" panose="020F0400000000000000" pitchFamily="34" charset="-128"/>
              </a:rPr>
              <a:t>非線形なデータが苦手　→</a:t>
            </a:r>
            <a:endParaRPr kumimoji="1" lang="en-US" altLang="ja-JP" sz="1600" dirty="0">
              <a:latin typeface="Hiragino Maru Gothic ProN W4" panose="020F0400000000000000" pitchFamily="34" charset="-128"/>
              <a:ea typeface="Hiragino Maru Gothic ProN W4" panose="020F0400000000000000" pitchFamily="34" charset="-128"/>
            </a:endParaRPr>
          </a:p>
          <a:p>
            <a:r>
              <a:rPr lang="ja-JP" altLang="en-US" sz="1600" dirty="0">
                <a:latin typeface="Hiragino Maru Gothic ProN W4" panose="020F0400000000000000" pitchFamily="34" charset="-128"/>
                <a:ea typeface="Hiragino Maru Gothic ProN W4" panose="020F0400000000000000" pitchFamily="34" charset="-128"/>
              </a:rPr>
              <a:t>図は有名な</a:t>
            </a:r>
            <a:r>
              <a:rPr lang="en-US" altLang="ja-JP" sz="1600" dirty="0" err="1">
                <a:latin typeface="Hiragino Maru Gothic ProN W4" panose="020F0400000000000000" pitchFamily="34" charset="-128"/>
                <a:ea typeface="Hiragino Maru Gothic ProN W4" panose="020F0400000000000000" pitchFamily="34" charset="-128"/>
              </a:rPr>
              <a:t>swiss</a:t>
            </a:r>
            <a:r>
              <a:rPr lang="en-US" altLang="ja-JP" sz="1600" dirty="0">
                <a:latin typeface="Hiragino Maru Gothic ProN W4" panose="020F0400000000000000" pitchFamily="34" charset="-128"/>
                <a:ea typeface="Hiragino Maru Gothic ProN W4" panose="020F0400000000000000" pitchFamily="34" charset="-128"/>
              </a:rPr>
              <a:t> roll(</a:t>
            </a:r>
            <a:r>
              <a:rPr lang="ja-JP" altLang="en-US" sz="1600" dirty="0">
                <a:latin typeface="Hiragino Maru Gothic ProN W4" panose="020F0400000000000000" pitchFamily="34" charset="-128"/>
                <a:ea typeface="Hiragino Maru Gothic ProN W4" panose="020F0400000000000000" pitchFamily="34" charset="-128"/>
              </a:rPr>
              <a:t>ロールケーキ</a:t>
            </a:r>
            <a:r>
              <a:rPr lang="en-US" altLang="ja-JP" sz="1600" dirty="0">
                <a:latin typeface="Hiragino Maru Gothic ProN W4" panose="020F0400000000000000" pitchFamily="34" charset="-128"/>
                <a:ea typeface="Hiragino Maru Gothic ProN W4" panose="020F0400000000000000" pitchFamily="34" charset="-128"/>
              </a:rPr>
              <a:t>)</a:t>
            </a:r>
            <a:r>
              <a:rPr lang="ja-JP" altLang="en-US" sz="1600" dirty="0">
                <a:latin typeface="Hiragino Maru Gothic ProN W4" panose="020F0400000000000000" pitchFamily="34" charset="-128"/>
                <a:ea typeface="Hiragino Maru Gothic ProN W4" panose="020F0400000000000000" pitchFamily="34" charset="-128"/>
              </a:rPr>
              <a:t>というデータ</a:t>
            </a:r>
            <a:endParaRPr kumimoji="1" lang="ja-JP" altLang="en-US" sz="1600" dirty="0">
              <a:latin typeface="Hiragino Maru Gothic ProN W4" panose="020F0400000000000000" pitchFamily="34" charset="-128"/>
              <a:ea typeface="Hiragino Maru Gothic ProN W4" panose="020F0400000000000000" pitchFamily="34" charset="-128"/>
            </a:endParaRPr>
          </a:p>
        </p:txBody>
      </p:sp>
      <p:sp>
        <p:nvSpPr>
          <p:cNvPr id="3" name="四角形">
            <a:extLst>
              <a:ext uri="{FF2B5EF4-FFF2-40B4-BE49-F238E27FC236}">
                <a16:creationId xmlns:a16="http://schemas.microsoft.com/office/drawing/2014/main" id="{629DAE2D-CFCD-FE06-E9C2-4AA1D743B4C2}"/>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 name="次元削減の例：主成分分析">
            <a:extLst>
              <a:ext uri="{FF2B5EF4-FFF2-40B4-BE49-F238E27FC236}">
                <a16:creationId xmlns:a16="http://schemas.microsoft.com/office/drawing/2014/main" id="{D4A1421E-13CD-FF2C-DEF7-A5C139AF01DF}"/>
              </a:ext>
            </a:extLst>
          </p:cNvPr>
          <p:cNvSpPr txBox="1"/>
          <p:nvPr/>
        </p:nvSpPr>
        <p:spPr>
          <a:xfrm>
            <a:off x="4685363" y="134033"/>
            <a:ext cx="282128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他の次元削減の実施</a:t>
            </a:r>
          </a:p>
        </p:txBody>
      </p:sp>
    </p:spTree>
    <p:extLst>
      <p:ext uri="{BB962C8B-B14F-4D97-AF65-F5344CB8AC3E}">
        <p14:creationId xmlns:p14="http://schemas.microsoft.com/office/powerpoint/2010/main" val="61651744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次元削減の例：主成分分析">
            <a:extLst>
              <a:ext uri="{FF2B5EF4-FFF2-40B4-BE49-F238E27FC236}">
                <a16:creationId xmlns:a16="http://schemas.microsoft.com/office/drawing/2014/main" id="{570E1ED8-A4F3-4B52-817F-0134214BD078}"/>
              </a:ext>
            </a:extLst>
          </p:cNvPr>
          <p:cNvSpPr txBox="1"/>
          <p:nvPr/>
        </p:nvSpPr>
        <p:spPr>
          <a:xfrm>
            <a:off x="8075982" y="1342842"/>
            <a:ext cx="1994136"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en-US" altLang="ja-JP" sz="2050" dirty="0">
                <a:latin typeface="Hiragino Maru Gothic ProN W4" panose="020F0400000000000000" pitchFamily="34" charset="-128"/>
                <a:ea typeface="Hiragino Maru Gothic ProN W4" panose="020F0400000000000000" pitchFamily="34" charset="-128"/>
              </a:rPr>
              <a:t>MDS</a:t>
            </a:r>
            <a:r>
              <a:rPr lang="ja-JP" altLang="en-US" sz="2050" dirty="0">
                <a:latin typeface="Hiragino Maru Gothic ProN W4" panose="020F0400000000000000" pitchFamily="34" charset="-128"/>
                <a:ea typeface="Hiragino Maru Gothic ProN W4" panose="020F0400000000000000" pitchFamily="34" charset="-128"/>
              </a:rPr>
              <a:t>を実行する</a:t>
            </a:r>
            <a:endParaRPr sz="2050" dirty="0">
              <a:latin typeface="Hiragino Maru Gothic ProN W4" panose="020F0400000000000000" pitchFamily="34" charset="-128"/>
              <a:ea typeface="Hiragino Maru Gothic ProN W4" panose="020F0400000000000000" pitchFamily="34" charset="-128"/>
            </a:endParaRPr>
          </a:p>
        </p:txBody>
      </p:sp>
      <p:sp>
        <p:nvSpPr>
          <p:cNvPr id="21" name="次元削減の例：主成分分析">
            <a:extLst>
              <a:ext uri="{FF2B5EF4-FFF2-40B4-BE49-F238E27FC236}">
                <a16:creationId xmlns:a16="http://schemas.microsoft.com/office/drawing/2014/main" id="{83D6E267-B2F5-4564-9745-594777ACF71D}"/>
              </a:ext>
            </a:extLst>
          </p:cNvPr>
          <p:cNvSpPr txBox="1"/>
          <p:nvPr/>
        </p:nvSpPr>
        <p:spPr>
          <a:xfrm>
            <a:off x="777085" y="839464"/>
            <a:ext cx="3093796" cy="605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1800" dirty="0">
                <a:latin typeface="Hiragino Maru Gothic ProN W4" panose="020F0400000000000000" pitchFamily="34" charset="-128"/>
                <a:ea typeface="Hiragino Maru Gothic ProN W4" panose="020F0400000000000000" pitchFamily="34" charset="-128"/>
              </a:rPr>
              <a:t>やり方は大きくは変わらない</a:t>
            </a:r>
            <a:endParaRPr lang="en-US" altLang="ja-JP" sz="1800" dirty="0">
              <a:latin typeface="Hiragino Maru Gothic ProN W4" panose="020F0400000000000000" pitchFamily="34" charset="-128"/>
              <a:ea typeface="Hiragino Maru Gothic ProN W4" panose="020F0400000000000000" pitchFamily="34" charset="-128"/>
            </a:endParaRPr>
          </a:p>
          <a:p>
            <a:r>
              <a:rPr lang="en-US" altLang="ja-JP" sz="1800" dirty="0">
                <a:latin typeface="Hiragino Maru Gothic ProN W4" panose="020F0400000000000000" pitchFamily="34" charset="-128"/>
                <a:ea typeface="Hiragino Maru Gothic ProN W4" panose="020F0400000000000000" pitchFamily="34" charset="-128"/>
              </a:rPr>
              <a:t>model=</a:t>
            </a:r>
            <a:r>
              <a:rPr lang="en-US" altLang="ja-JP" sz="1800" dirty="0" err="1">
                <a:latin typeface="Hiragino Maru Gothic ProN W4" panose="020F0400000000000000" pitchFamily="34" charset="-128"/>
                <a:ea typeface="Hiragino Maru Gothic ProN W4" panose="020F0400000000000000" pitchFamily="34" charset="-128"/>
              </a:rPr>
              <a:t>MDS</a:t>
            </a:r>
            <a:r>
              <a:rPr lang="en-US" altLang="ja-JP" sz="1800" dirty="0">
                <a:latin typeface="Hiragino Maru Gothic ProN W4" panose="020F0400000000000000" pitchFamily="34" charset="-128"/>
                <a:ea typeface="Hiragino Maru Gothic ProN W4" panose="020F0400000000000000" pitchFamily="34" charset="-128"/>
              </a:rPr>
              <a:t>()</a:t>
            </a:r>
            <a:r>
              <a:rPr lang="ja-JP" altLang="en-US" sz="1800" dirty="0">
                <a:latin typeface="Hiragino Maru Gothic ProN W4" panose="020F0400000000000000" pitchFamily="34" charset="-128"/>
                <a:ea typeface="Hiragino Maru Gothic ProN W4" panose="020F0400000000000000" pitchFamily="34" charset="-128"/>
              </a:rPr>
              <a:t>とする</a:t>
            </a:r>
            <a:endParaRPr lang="en-US" altLang="ja-JP" sz="1800" dirty="0">
              <a:latin typeface="Hiragino Maru Gothic ProN W4" panose="020F0400000000000000" pitchFamily="34" charset="-128"/>
              <a:ea typeface="Hiragino Maru Gothic ProN W4" panose="020F0400000000000000" pitchFamily="34" charset="-128"/>
            </a:endParaRPr>
          </a:p>
        </p:txBody>
      </p:sp>
      <p:sp>
        <p:nvSpPr>
          <p:cNvPr id="2" name="四角形">
            <a:extLst>
              <a:ext uri="{FF2B5EF4-FFF2-40B4-BE49-F238E27FC236}">
                <a16:creationId xmlns:a16="http://schemas.microsoft.com/office/drawing/2014/main" id="{C0F2F480-2EC2-F66E-67A0-79D5E29BB17B}"/>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3" name="次元削減の例：主成分分析">
            <a:extLst>
              <a:ext uri="{FF2B5EF4-FFF2-40B4-BE49-F238E27FC236}">
                <a16:creationId xmlns:a16="http://schemas.microsoft.com/office/drawing/2014/main" id="{A4C19E6C-57FD-5C34-1FD3-70A18C138B88}"/>
              </a:ext>
            </a:extLst>
          </p:cNvPr>
          <p:cNvSpPr txBox="1"/>
          <p:nvPr/>
        </p:nvSpPr>
        <p:spPr>
          <a:xfrm>
            <a:off x="4265377" y="134033"/>
            <a:ext cx="3661259"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他の次元削減の実施</a:t>
            </a:r>
            <a:r>
              <a:rPr lang="en-US" altLang="ja-JP" sz="2400" dirty="0">
                <a:solidFill>
                  <a:schemeClr val="bg1"/>
                </a:solidFill>
                <a:latin typeface="Hiragino Maru Gothic ProN W4" panose="020F0400000000000000" pitchFamily="34" charset="-128"/>
                <a:ea typeface="Hiragino Maru Gothic ProN W4" panose="020F0400000000000000" pitchFamily="34" charset="-128"/>
              </a:rPr>
              <a:t>(</a:t>
            </a: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参考</a:t>
            </a:r>
            <a:r>
              <a:rPr lang="en-US" altLang="ja-JP" sz="2400" dirty="0">
                <a:solidFill>
                  <a:schemeClr val="bg1"/>
                </a:solidFill>
                <a:latin typeface="Hiragino Maru Gothic ProN W4" panose="020F0400000000000000" pitchFamily="34" charset="-128"/>
                <a:ea typeface="Hiragino Maru Gothic ProN W4" panose="020F0400000000000000" pitchFamily="34" charset="-128"/>
              </a:rPr>
              <a:t>)</a:t>
            </a:r>
            <a:endParaRPr lang="ja-JP" altLang="en-US" sz="2400" dirty="0">
              <a:solidFill>
                <a:schemeClr val="bg1"/>
              </a:solidFill>
              <a:latin typeface="Hiragino Maru Gothic ProN W4" panose="020F0400000000000000" pitchFamily="34" charset="-128"/>
              <a:ea typeface="Hiragino Maru Gothic ProN W4" panose="020F0400000000000000" pitchFamily="34" charset="-128"/>
            </a:endParaRPr>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DF68B2FD-FFB2-ACF5-B30D-8CC4759E32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657" y="1555871"/>
            <a:ext cx="4973728" cy="1836453"/>
          </a:xfrm>
          <a:prstGeom prst="rect">
            <a:avLst/>
          </a:prstGeom>
          <a:ln>
            <a:solidFill>
              <a:schemeClr val="tx1"/>
            </a:solidFill>
          </a:ln>
        </p:spPr>
      </p:pic>
      <p:pic>
        <p:nvPicPr>
          <p:cNvPr id="8" name="図 7" descr="テキスト&#10;&#10;自動的に生成された説明">
            <a:extLst>
              <a:ext uri="{FF2B5EF4-FFF2-40B4-BE49-F238E27FC236}">
                <a16:creationId xmlns:a16="http://schemas.microsoft.com/office/drawing/2014/main" id="{ABEDD9E9-EDB5-3A27-A5DE-B775F9CFB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57" y="4830014"/>
            <a:ext cx="5961885" cy="1188522"/>
          </a:xfrm>
          <a:prstGeom prst="rect">
            <a:avLst/>
          </a:prstGeom>
          <a:ln>
            <a:solidFill>
              <a:schemeClr val="tx1"/>
            </a:solidFill>
          </a:ln>
        </p:spPr>
      </p:pic>
      <p:sp>
        <p:nvSpPr>
          <p:cNvPr id="9" name="次元削減の例：主成分分析">
            <a:extLst>
              <a:ext uri="{FF2B5EF4-FFF2-40B4-BE49-F238E27FC236}">
                <a16:creationId xmlns:a16="http://schemas.microsoft.com/office/drawing/2014/main" id="{897AD918-DEB9-2A0B-DDDC-4DC74C1D3F18}"/>
              </a:ext>
            </a:extLst>
          </p:cNvPr>
          <p:cNvSpPr txBox="1"/>
          <p:nvPr/>
        </p:nvSpPr>
        <p:spPr>
          <a:xfrm>
            <a:off x="333073" y="3670022"/>
            <a:ext cx="5899051" cy="8822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1800" dirty="0">
                <a:latin typeface="Hiragino Maru Gothic ProN W4" panose="020F0400000000000000" pitchFamily="34" charset="-128"/>
                <a:ea typeface="Hiragino Maru Gothic ProN W4" panose="020F0400000000000000" pitchFamily="34" charset="-128"/>
              </a:rPr>
              <a:t>アルゴリズムが違うだけで、目的は</a:t>
            </a:r>
            <a:r>
              <a:rPr lang="en-US" altLang="ja-JP" sz="1800" dirty="0">
                <a:latin typeface="Hiragino Maru Gothic ProN W4" panose="020F0400000000000000" pitchFamily="34" charset="-128"/>
                <a:ea typeface="Hiragino Maru Gothic ProN W4" panose="020F0400000000000000" pitchFamily="34" charset="-128"/>
              </a:rPr>
              <a:t>PCA</a:t>
            </a:r>
            <a:r>
              <a:rPr lang="ja-JP" altLang="en-US" sz="1800" dirty="0">
                <a:latin typeface="Hiragino Maru Gothic ProN W4" panose="020F0400000000000000" pitchFamily="34" charset="-128"/>
                <a:ea typeface="Hiragino Maru Gothic ProN W4" panose="020F0400000000000000" pitchFamily="34" charset="-128"/>
              </a:rPr>
              <a:t>と一緒</a:t>
            </a:r>
            <a:endParaRPr lang="en-US" altLang="ja-JP" sz="1800" dirty="0">
              <a:latin typeface="Hiragino Maru Gothic ProN W4" panose="020F0400000000000000" pitchFamily="34" charset="-128"/>
              <a:ea typeface="Hiragino Maru Gothic ProN W4" panose="020F0400000000000000" pitchFamily="34" charset="-128"/>
            </a:endParaRPr>
          </a:p>
          <a:p>
            <a:r>
              <a:rPr lang="en-US" altLang="ja-JP" sz="1800" dirty="0">
                <a:latin typeface="Hiragino Maru Gothic ProN W4" panose="020F0400000000000000" pitchFamily="34" charset="-128"/>
                <a:ea typeface="Hiragino Maru Gothic ProN W4" panose="020F0400000000000000" pitchFamily="34" charset="-128"/>
              </a:rPr>
              <a:t>(</a:t>
            </a:r>
            <a:r>
              <a:rPr lang="ja-JP" altLang="en-US" sz="1800" dirty="0">
                <a:latin typeface="Hiragino Maru Gothic ProN W4" panose="020F0400000000000000" pitchFamily="34" charset="-128"/>
                <a:ea typeface="Hiragino Maru Gothic ProN W4" panose="020F0400000000000000" pitchFamily="34" charset="-128"/>
              </a:rPr>
              <a:t>特徴量</a:t>
            </a:r>
            <a:r>
              <a:rPr lang="en-US" altLang="ja-JP" sz="1800" dirty="0">
                <a:latin typeface="Hiragino Maru Gothic ProN W4" panose="020F0400000000000000" pitchFamily="34" charset="-128"/>
                <a:ea typeface="Hiragino Maru Gothic ProN W4" panose="020F0400000000000000" pitchFamily="34" charset="-128"/>
              </a:rPr>
              <a:t>4</a:t>
            </a:r>
            <a:r>
              <a:rPr lang="ja-JP" altLang="en-US" sz="1800" dirty="0">
                <a:latin typeface="Hiragino Maru Gothic ProN W4" panose="020F0400000000000000" pitchFamily="34" charset="-128"/>
                <a:ea typeface="Hiragino Maru Gothic ProN W4" panose="020F0400000000000000" pitchFamily="34" charset="-128"/>
              </a:rPr>
              <a:t>つの</a:t>
            </a:r>
            <a:r>
              <a:rPr lang="en-US" altLang="ja-JP" sz="1800" dirty="0">
                <a:latin typeface="Hiragino Maru Gothic ProN W4" panose="020F0400000000000000" pitchFamily="34" charset="-128"/>
                <a:ea typeface="Hiragino Maru Gothic ProN W4" panose="020F0400000000000000" pitchFamily="34" charset="-128"/>
              </a:rPr>
              <a:t>(150,4)</a:t>
            </a:r>
            <a:r>
              <a:rPr lang="ja-JP" altLang="en-US" sz="1800" dirty="0">
                <a:latin typeface="Hiragino Maru Gothic ProN W4" panose="020F0400000000000000" pitchFamily="34" charset="-128"/>
                <a:ea typeface="Hiragino Maru Gothic ProN W4" panose="020F0400000000000000" pitchFamily="34" charset="-128"/>
              </a:rPr>
              <a:t>を特徴量</a:t>
            </a:r>
            <a:r>
              <a:rPr lang="en-US" altLang="ja-JP" sz="1800" dirty="0">
                <a:latin typeface="Hiragino Maru Gothic ProN W4" panose="020F0400000000000000" pitchFamily="34" charset="-128"/>
                <a:ea typeface="Hiragino Maru Gothic ProN W4" panose="020F0400000000000000" pitchFamily="34" charset="-128"/>
              </a:rPr>
              <a:t>2</a:t>
            </a:r>
            <a:r>
              <a:rPr lang="ja-JP" altLang="en-US" sz="1800" dirty="0">
                <a:latin typeface="Hiragino Maru Gothic ProN W4" panose="020F0400000000000000" pitchFamily="34" charset="-128"/>
                <a:ea typeface="Hiragino Maru Gothic ProN W4" panose="020F0400000000000000" pitchFamily="34" charset="-128"/>
              </a:rPr>
              <a:t>つの</a:t>
            </a:r>
            <a:r>
              <a:rPr lang="en-US" altLang="ja-JP" sz="1800" dirty="0">
                <a:latin typeface="Hiragino Maru Gothic ProN W4" panose="020F0400000000000000" pitchFamily="34" charset="-128"/>
                <a:ea typeface="Hiragino Maru Gothic ProN W4" panose="020F0400000000000000" pitchFamily="34" charset="-128"/>
              </a:rPr>
              <a:t>(150,2)</a:t>
            </a:r>
            <a:r>
              <a:rPr lang="ja-JP" altLang="en-US" sz="1800" dirty="0">
                <a:latin typeface="Hiragino Maru Gothic ProN W4" panose="020F0400000000000000" pitchFamily="34" charset="-128"/>
                <a:ea typeface="Hiragino Maru Gothic ProN W4" panose="020F0400000000000000" pitchFamily="34" charset="-128"/>
              </a:rPr>
              <a:t>にしている</a:t>
            </a:r>
            <a:r>
              <a:rPr lang="en-US" altLang="ja-JP" sz="1800" dirty="0">
                <a:latin typeface="Hiragino Maru Gothic ProN W4" panose="020F0400000000000000" pitchFamily="34" charset="-128"/>
                <a:ea typeface="Hiragino Maru Gothic ProN W4" panose="020F0400000000000000" pitchFamily="34" charset="-128"/>
              </a:rPr>
              <a:t>)</a:t>
            </a:r>
          </a:p>
          <a:p>
            <a:r>
              <a:rPr lang="ja-JP" altLang="en-US" sz="1800" dirty="0">
                <a:latin typeface="Hiragino Maru Gothic ProN W4" panose="020F0400000000000000" pitchFamily="34" charset="-128"/>
                <a:ea typeface="Hiragino Maru Gothic ProN W4" panose="020F0400000000000000" pitchFamily="34" charset="-128"/>
              </a:rPr>
              <a:t>なので、同じように図示</a:t>
            </a:r>
            <a:r>
              <a:rPr lang="en-US" altLang="ja-JP" sz="1800" dirty="0">
                <a:latin typeface="Hiragino Maru Gothic ProN W4" panose="020F0400000000000000" pitchFamily="34" charset="-128"/>
                <a:ea typeface="Hiragino Maru Gothic ProN W4" panose="020F0400000000000000" pitchFamily="34" charset="-128"/>
              </a:rPr>
              <a:t>(</a:t>
            </a:r>
            <a:r>
              <a:rPr lang="ja-JP" altLang="en-US" sz="1800" dirty="0">
                <a:latin typeface="Hiragino Maru Gothic ProN W4" panose="020F0400000000000000" pitchFamily="34" charset="-128"/>
                <a:ea typeface="Hiragino Maru Gothic ProN W4" panose="020F0400000000000000" pitchFamily="34" charset="-128"/>
              </a:rPr>
              <a:t>先ほどのコードを再利用</a:t>
            </a:r>
            <a:r>
              <a:rPr lang="en-US" altLang="ja-JP" sz="1800" dirty="0">
                <a:latin typeface="Hiragino Maru Gothic ProN W4" panose="020F0400000000000000" pitchFamily="34" charset="-128"/>
                <a:ea typeface="Hiragino Maru Gothic ProN W4" panose="020F0400000000000000" pitchFamily="34" charset="-128"/>
              </a:rPr>
              <a:t>)</a:t>
            </a:r>
          </a:p>
        </p:txBody>
      </p:sp>
      <p:pic>
        <p:nvPicPr>
          <p:cNvPr id="11" name="図 10" descr="グラフ, 散布図&#10;&#10;自動的に生成された説明">
            <a:extLst>
              <a:ext uri="{FF2B5EF4-FFF2-40B4-BE49-F238E27FC236}">
                <a16:creationId xmlns:a16="http://schemas.microsoft.com/office/drawing/2014/main" id="{4F1571BB-F1CF-16E2-77DF-24461B8EAD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7279" y="1926257"/>
            <a:ext cx="5443064" cy="4092279"/>
          </a:xfrm>
          <a:prstGeom prst="rect">
            <a:avLst/>
          </a:prstGeom>
        </p:spPr>
      </p:pic>
      <p:sp>
        <p:nvSpPr>
          <p:cNvPr id="12" name="次元削減の例：主成分分析">
            <a:extLst>
              <a:ext uri="{FF2B5EF4-FFF2-40B4-BE49-F238E27FC236}">
                <a16:creationId xmlns:a16="http://schemas.microsoft.com/office/drawing/2014/main" id="{9A82BBDC-AF21-61FB-1BFE-B808C2FB3BAE}"/>
              </a:ext>
            </a:extLst>
          </p:cNvPr>
          <p:cNvSpPr txBox="1"/>
          <p:nvPr/>
        </p:nvSpPr>
        <p:spPr>
          <a:xfrm>
            <a:off x="7960149" y="6235184"/>
            <a:ext cx="2417329"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en-US" sz="2050" dirty="0">
                <a:latin typeface="Hiragino Maru Gothic ProN W4" panose="020F0400000000000000" pitchFamily="34" charset="-128"/>
                <a:ea typeface="Hiragino Maru Gothic ProN W4" panose="020F0400000000000000" pitchFamily="34" charset="-128"/>
              </a:rPr>
              <a:t>結果は毎回違います</a:t>
            </a:r>
            <a:endParaRPr sz="2050"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410726330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次元削減の例：主成分分析">
            <a:extLst>
              <a:ext uri="{FF2B5EF4-FFF2-40B4-BE49-F238E27FC236}">
                <a16:creationId xmlns:a16="http://schemas.microsoft.com/office/drawing/2014/main" id="{570E1ED8-A4F3-4B52-817F-0134214BD078}"/>
              </a:ext>
            </a:extLst>
          </p:cNvPr>
          <p:cNvSpPr txBox="1"/>
          <p:nvPr/>
        </p:nvSpPr>
        <p:spPr>
          <a:xfrm>
            <a:off x="8422779" y="1308630"/>
            <a:ext cx="2140009"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en-US" altLang="ja-JP" sz="2050" dirty="0">
                <a:latin typeface="Hiragino Maru Gothic ProN W4" panose="020F0400000000000000" pitchFamily="34" charset="-128"/>
                <a:ea typeface="Hiragino Maru Gothic ProN W4" panose="020F0400000000000000" pitchFamily="34" charset="-128"/>
              </a:rPr>
              <a:t>t-SNE</a:t>
            </a:r>
            <a:r>
              <a:rPr lang="ja-JP" altLang="en-US" sz="2050" dirty="0">
                <a:latin typeface="Hiragino Maru Gothic ProN W4" panose="020F0400000000000000" pitchFamily="34" charset="-128"/>
                <a:ea typeface="Hiragino Maru Gothic ProN W4" panose="020F0400000000000000" pitchFamily="34" charset="-128"/>
              </a:rPr>
              <a:t>を実行する</a:t>
            </a:r>
            <a:endParaRPr sz="2050" dirty="0">
              <a:latin typeface="Hiragino Maru Gothic ProN W4" panose="020F0400000000000000" pitchFamily="34" charset="-128"/>
              <a:ea typeface="Hiragino Maru Gothic ProN W4" panose="020F0400000000000000" pitchFamily="34" charset="-128"/>
            </a:endParaRPr>
          </a:p>
        </p:txBody>
      </p:sp>
      <p:sp>
        <p:nvSpPr>
          <p:cNvPr id="21" name="次元削減の例：主成分分析">
            <a:extLst>
              <a:ext uri="{FF2B5EF4-FFF2-40B4-BE49-F238E27FC236}">
                <a16:creationId xmlns:a16="http://schemas.microsoft.com/office/drawing/2014/main" id="{83D6E267-B2F5-4564-9745-594777ACF71D}"/>
              </a:ext>
            </a:extLst>
          </p:cNvPr>
          <p:cNvSpPr txBox="1"/>
          <p:nvPr/>
        </p:nvSpPr>
        <p:spPr>
          <a:xfrm>
            <a:off x="416422" y="2796301"/>
            <a:ext cx="3052118" cy="605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1800" dirty="0">
                <a:latin typeface="Hiragino Maru Gothic ProN W4" panose="020F0400000000000000" pitchFamily="34" charset="-128"/>
                <a:ea typeface="Hiragino Maru Gothic ProN W4" panose="020F0400000000000000" pitchFamily="34" charset="-128"/>
              </a:rPr>
              <a:t>やり方は大きくは変わらない</a:t>
            </a:r>
            <a:endParaRPr lang="en-US" altLang="ja-JP" sz="1800" dirty="0">
              <a:latin typeface="Hiragino Maru Gothic ProN W4" panose="020F0400000000000000" pitchFamily="34" charset="-128"/>
              <a:ea typeface="Hiragino Maru Gothic ProN W4" panose="020F0400000000000000" pitchFamily="34" charset="-128"/>
            </a:endParaRPr>
          </a:p>
          <a:p>
            <a:r>
              <a:rPr lang="ja-JP" altLang="en-US" sz="1800" dirty="0">
                <a:latin typeface="Hiragino Maru Gothic ProN W4" panose="020F0400000000000000" pitchFamily="34" charset="-128"/>
                <a:ea typeface="Hiragino Maru Gothic ProN W4" panose="020F0400000000000000" pitchFamily="34" charset="-128"/>
              </a:rPr>
              <a:t>モデル名を</a:t>
            </a:r>
            <a:r>
              <a:rPr lang="en-US" altLang="ja-JP" sz="1800" dirty="0">
                <a:latin typeface="Hiragino Maru Gothic ProN W4" panose="020F0400000000000000" pitchFamily="34" charset="-128"/>
                <a:ea typeface="Hiragino Maru Gothic ProN W4" panose="020F0400000000000000" pitchFamily="34" charset="-128"/>
              </a:rPr>
              <a:t>TSNE()</a:t>
            </a:r>
            <a:r>
              <a:rPr lang="ja-JP" altLang="en-US" sz="1800" dirty="0">
                <a:latin typeface="Hiragino Maru Gothic ProN W4" panose="020F0400000000000000" pitchFamily="34" charset="-128"/>
                <a:ea typeface="Hiragino Maru Gothic ProN W4" panose="020F0400000000000000" pitchFamily="34" charset="-128"/>
              </a:rPr>
              <a:t>とする</a:t>
            </a:r>
            <a:endParaRPr lang="en-US" altLang="ja-JP" sz="1800" dirty="0">
              <a:latin typeface="Hiragino Maru Gothic ProN W4" panose="020F0400000000000000" pitchFamily="34" charset="-128"/>
              <a:ea typeface="Hiragino Maru Gothic ProN W4" panose="020F0400000000000000" pitchFamily="34" charset="-128"/>
            </a:endParaRPr>
          </a:p>
        </p:txBody>
      </p:sp>
      <p:sp>
        <p:nvSpPr>
          <p:cNvPr id="2" name="四角形">
            <a:extLst>
              <a:ext uri="{FF2B5EF4-FFF2-40B4-BE49-F238E27FC236}">
                <a16:creationId xmlns:a16="http://schemas.microsoft.com/office/drawing/2014/main" id="{ABBC8689-5841-F38C-B663-B68241C772B7}"/>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4" name="次元削減の例：主成分分析">
            <a:extLst>
              <a:ext uri="{FF2B5EF4-FFF2-40B4-BE49-F238E27FC236}">
                <a16:creationId xmlns:a16="http://schemas.microsoft.com/office/drawing/2014/main" id="{2AF46C12-7306-6998-E6EC-9EF5398A209A}"/>
              </a:ext>
            </a:extLst>
          </p:cNvPr>
          <p:cNvSpPr txBox="1"/>
          <p:nvPr/>
        </p:nvSpPr>
        <p:spPr>
          <a:xfrm>
            <a:off x="4685363" y="134033"/>
            <a:ext cx="282128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他の次元削減の実施</a:t>
            </a:r>
          </a:p>
        </p:txBody>
      </p:sp>
      <p:pic>
        <p:nvPicPr>
          <p:cNvPr id="8" name="図 7" descr="グラフィカル ユーザー インターフェイス, テキスト&#10;&#10;自動的に生成された説明">
            <a:extLst>
              <a:ext uri="{FF2B5EF4-FFF2-40B4-BE49-F238E27FC236}">
                <a16:creationId xmlns:a16="http://schemas.microsoft.com/office/drawing/2014/main" id="{40A9CB05-1242-532F-A453-35E432418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22" y="1027971"/>
            <a:ext cx="5245026" cy="1062912"/>
          </a:xfrm>
          <a:prstGeom prst="rect">
            <a:avLst/>
          </a:prstGeom>
          <a:ln>
            <a:solidFill>
              <a:schemeClr val="tx1"/>
            </a:solidFill>
          </a:ln>
        </p:spPr>
      </p:pic>
      <p:pic>
        <p:nvPicPr>
          <p:cNvPr id="10" name="図 9" descr="テキスト&#10;&#10;自動的に生成された説明">
            <a:extLst>
              <a:ext uri="{FF2B5EF4-FFF2-40B4-BE49-F238E27FC236}">
                <a16:creationId xmlns:a16="http://schemas.microsoft.com/office/drawing/2014/main" id="{0F87CE39-81B5-D735-0945-C7AFF23F0B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602" y="4800559"/>
            <a:ext cx="6064250" cy="1225962"/>
          </a:xfrm>
          <a:prstGeom prst="rect">
            <a:avLst/>
          </a:prstGeom>
        </p:spPr>
      </p:pic>
      <p:pic>
        <p:nvPicPr>
          <p:cNvPr id="12" name="図 11" descr="グラフ, 散布図&#10;&#10;自動的に生成された説明">
            <a:extLst>
              <a:ext uri="{FF2B5EF4-FFF2-40B4-BE49-F238E27FC236}">
                <a16:creationId xmlns:a16="http://schemas.microsoft.com/office/drawing/2014/main" id="{A55DE2B9-640D-8520-9B62-328C4C53E8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1372" y="2174313"/>
            <a:ext cx="5245026" cy="3852208"/>
          </a:xfrm>
          <a:prstGeom prst="rect">
            <a:avLst/>
          </a:prstGeom>
        </p:spPr>
      </p:pic>
      <p:sp>
        <p:nvSpPr>
          <p:cNvPr id="3" name="次元削減の例：主成分分析">
            <a:extLst>
              <a:ext uri="{FF2B5EF4-FFF2-40B4-BE49-F238E27FC236}">
                <a16:creationId xmlns:a16="http://schemas.microsoft.com/office/drawing/2014/main" id="{B25CF01B-0718-CFFC-D65E-9238151F7477}"/>
              </a:ext>
            </a:extLst>
          </p:cNvPr>
          <p:cNvSpPr txBox="1"/>
          <p:nvPr/>
        </p:nvSpPr>
        <p:spPr>
          <a:xfrm>
            <a:off x="298201" y="3628347"/>
            <a:ext cx="5899051" cy="8822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1800" dirty="0">
                <a:latin typeface="Hiragino Maru Gothic ProN W4" panose="020F0400000000000000" pitchFamily="34" charset="-128"/>
                <a:ea typeface="Hiragino Maru Gothic ProN W4" panose="020F0400000000000000" pitchFamily="34" charset="-128"/>
              </a:rPr>
              <a:t>アルゴリズムが違うだけで、目的は</a:t>
            </a:r>
            <a:r>
              <a:rPr lang="en-US" altLang="ja-JP" sz="1800" dirty="0">
                <a:latin typeface="Hiragino Maru Gothic ProN W4" panose="020F0400000000000000" pitchFamily="34" charset="-128"/>
                <a:ea typeface="Hiragino Maru Gothic ProN W4" panose="020F0400000000000000" pitchFamily="34" charset="-128"/>
              </a:rPr>
              <a:t>PCA</a:t>
            </a:r>
            <a:r>
              <a:rPr lang="ja-JP" altLang="en-US" sz="1800" dirty="0">
                <a:latin typeface="Hiragino Maru Gothic ProN W4" panose="020F0400000000000000" pitchFamily="34" charset="-128"/>
                <a:ea typeface="Hiragino Maru Gothic ProN W4" panose="020F0400000000000000" pitchFamily="34" charset="-128"/>
              </a:rPr>
              <a:t>と一緒</a:t>
            </a:r>
            <a:endParaRPr lang="en-US" altLang="ja-JP" sz="1800" dirty="0">
              <a:latin typeface="Hiragino Maru Gothic ProN W4" panose="020F0400000000000000" pitchFamily="34" charset="-128"/>
              <a:ea typeface="Hiragino Maru Gothic ProN W4" panose="020F0400000000000000" pitchFamily="34" charset="-128"/>
            </a:endParaRPr>
          </a:p>
          <a:p>
            <a:r>
              <a:rPr lang="en-US" altLang="ja-JP" sz="1800" dirty="0">
                <a:latin typeface="Hiragino Maru Gothic ProN W4" panose="020F0400000000000000" pitchFamily="34" charset="-128"/>
                <a:ea typeface="Hiragino Maru Gothic ProN W4" panose="020F0400000000000000" pitchFamily="34" charset="-128"/>
              </a:rPr>
              <a:t>(</a:t>
            </a:r>
            <a:r>
              <a:rPr lang="ja-JP" altLang="en-US" sz="1800" dirty="0">
                <a:latin typeface="Hiragino Maru Gothic ProN W4" panose="020F0400000000000000" pitchFamily="34" charset="-128"/>
                <a:ea typeface="Hiragino Maru Gothic ProN W4" panose="020F0400000000000000" pitchFamily="34" charset="-128"/>
              </a:rPr>
              <a:t>特徴量</a:t>
            </a:r>
            <a:r>
              <a:rPr lang="en-US" altLang="ja-JP" sz="1800" dirty="0">
                <a:latin typeface="Hiragino Maru Gothic ProN W4" panose="020F0400000000000000" pitchFamily="34" charset="-128"/>
                <a:ea typeface="Hiragino Maru Gothic ProN W4" panose="020F0400000000000000" pitchFamily="34" charset="-128"/>
              </a:rPr>
              <a:t>4</a:t>
            </a:r>
            <a:r>
              <a:rPr lang="ja-JP" altLang="en-US" sz="1800" dirty="0">
                <a:latin typeface="Hiragino Maru Gothic ProN W4" panose="020F0400000000000000" pitchFamily="34" charset="-128"/>
                <a:ea typeface="Hiragino Maru Gothic ProN W4" panose="020F0400000000000000" pitchFamily="34" charset="-128"/>
              </a:rPr>
              <a:t>つの</a:t>
            </a:r>
            <a:r>
              <a:rPr lang="en-US" altLang="ja-JP" sz="1800" dirty="0">
                <a:latin typeface="Hiragino Maru Gothic ProN W4" panose="020F0400000000000000" pitchFamily="34" charset="-128"/>
                <a:ea typeface="Hiragino Maru Gothic ProN W4" panose="020F0400000000000000" pitchFamily="34" charset="-128"/>
              </a:rPr>
              <a:t>(150,4)</a:t>
            </a:r>
            <a:r>
              <a:rPr lang="ja-JP" altLang="en-US" sz="1800" dirty="0">
                <a:latin typeface="Hiragino Maru Gothic ProN W4" panose="020F0400000000000000" pitchFamily="34" charset="-128"/>
                <a:ea typeface="Hiragino Maru Gothic ProN W4" panose="020F0400000000000000" pitchFamily="34" charset="-128"/>
              </a:rPr>
              <a:t>を特徴量</a:t>
            </a:r>
            <a:r>
              <a:rPr lang="en-US" altLang="ja-JP" sz="1800" dirty="0">
                <a:latin typeface="Hiragino Maru Gothic ProN W4" panose="020F0400000000000000" pitchFamily="34" charset="-128"/>
                <a:ea typeface="Hiragino Maru Gothic ProN W4" panose="020F0400000000000000" pitchFamily="34" charset="-128"/>
              </a:rPr>
              <a:t>2</a:t>
            </a:r>
            <a:r>
              <a:rPr lang="ja-JP" altLang="en-US" sz="1800" dirty="0">
                <a:latin typeface="Hiragino Maru Gothic ProN W4" panose="020F0400000000000000" pitchFamily="34" charset="-128"/>
                <a:ea typeface="Hiragino Maru Gothic ProN W4" panose="020F0400000000000000" pitchFamily="34" charset="-128"/>
              </a:rPr>
              <a:t>つの</a:t>
            </a:r>
            <a:r>
              <a:rPr lang="en-US" altLang="ja-JP" sz="1800" dirty="0">
                <a:latin typeface="Hiragino Maru Gothic ProN W4" panose="020F0400000000000000" pitchFamily="34" charset="-128"/>
                <a:ea typeface="Hiragino Maru Gothic ProN W4" panose="020F0400000000000000" pitchFamily="34" charset="-128"/>
              </a:rPr>
              <a:t>(150,2)</a:t>
            </a:r>
            <a:r>
              <a:rPr lang="ja-JP" altLang="en-US" sz="1800" dirty="0">
                <a:latin typeface="Hiragino Maru Gothic ProN W4" panose="020F0400000000000000" pitchFamily="34" charset="-128"/>
                <a:ea typeface="Hiragino Maru Gothic ProN W4" panose="020F0400000000000000" pitchFamily="34" charset="-128"/>
              </a:rPr>
              <a:t>にしている</a:t>
            </a:r>
            <a:r>
              <a:rPr lang="en-US" altLang="ja-JP" sz="1800" dirty="0">
                <a:latin typeface="Hiragino Maru Gothic ProN W4" panose="020F0400000000000000" pitchFamily="34" charset="-128"/>
                <a:ea typeface="Hiragino Maru Gothic ProN W4" panose="020F0400000000000000" pitchFamily="34" charset="-128"/>
              </a:rPr>
              <a:t>)</a:t>
            </a:r>
          </a:p>
          <a:p>
            <a:r>
              <a:rPr lang="ja-JP" altLang="en-US" sz="1800" dirty="0">
                <a:latin typeface="Hiragino Maru Gothic ProN W4" panose="020F0400000000000000" pitchFamily="34" charset="-128"/>
                <a:ea typeface="Hiragino Maru Gothic ProN W4" panose="020F0400000000000000" pitchFamily="34" charset="-128"/>
              </a:rPr>
              <a:t>なので、同じように図示</a:t>
            </a:r>
            <a:r>
              <a:rPr lang="en-US" altLang="ja-JP" sz="1800" dirty="0">
                <a:latin typeface="Hiragino Maru Gothic ProN W4" panose="020F0400000000000000" pitchFamily="34" charset="-128"/>
                <a:ea typeface="Hiragino Maru Gothic ProN W4" panose="020F0400000000000000" pitchFamily="34" charset="-128"/>
              </a:rPr>
              <a:t>(</a:t>
            </a:r>
            <a:r>
              <a:rPr lang="ja-JP" altLang="en-US" sz="1800" dirty="0">
                <a:latin typeface="Hiragino Maru Gothic ProN W4" panose="020F0400000000000000" pitchFamily="34" charset="-128"/>
                <a:ea typeface="Hiragino Maru Gothic ProN W4" panose="020F0400000000000000" pitchFamily="34" charset="-128"/>
              </a:rPr>
              <a:t>先ほどのコードを再利用</a:t>
            </a:r>
            <a:r>
              <a:rPr lang="en-US" altLang="ja-JP" sz="1800" dirty="0">
                <a:latin typeface="Hiragino Maru Gothic ProN W4" panose="020F0400000000000000" pitchFamily="34" charset="-128"/>
                <a:ea typeface="Hiragino Maru Gothic ProN W4" panose="020F0400000000000000" pitchFamily="34" charset="-128"/>
              </a:rPr>
              <a:t>)</a:t>
            </a:r>
          </a:p>
        </p:txBody>
      </p:sp>
      <p:sp>
        <p:nvSpPr>
          <p:cNvPr id="5" name="次元削減の例：主成分分析">
            <a:extLst>
              <a:ext uri="{FF2B5EF4-FFF2-40B4-BE49-F238E27FC236}">
                <a16:creationId xmlns:a16="http://schemas.microsoft.com/office/drawing/2014/main" id="{3F24A51C-9947-3637-65B8-C50A658D97BD}"/>
              </a:ext>
            </a:extLst>
          </p:cNvPr>
          <p:cNvSpPr txBox="1"/>
          <p:nvPr/>
        </p:nvSpPr>
        <p:spPr>
          <a:xfrm>
            <a:off x="7960149" y="6235184"/>
            <a:ext cx="2417329"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en-US" sz="2050" dirty="0">
                <a:latin typeface="Hiragino Maru Gothic ProN W4" panose="020F0400000000000000" pitchFamily="34" charset="-128"/>
                <a:ea typeface="Hiragino Maru Gothic ProN W4" panose="020F0400000000000000" pitchFamily="34" charset="-128"/>
              </a:rPr>
              <a:t>結果は毎回違います</a:t>
            </a:r>
            <a:endParaRPr sz="2050"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343501166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次元削減の例：主成分分析">
            <a:extLst>
              <a:ext uri="{FF2B5EF4-FFF2-40B4-BE49-F238E27FC236}">
                <a16:creationId xmlns:a16="http://schemas.microsoft.com/office/drawing/2014/main" id="{570E1ED8-A4F3-4B52-817F-0134214BD078}"/>
              </a:ext>
            </a:extLst>
          </p:cNvPr>
          <p:cNvSpPr txBox="1"/>
          <p:nvPr/>
        </p:nvSpPr>
        <p:spPr>
          <a:xfrm>
            <a:off x="6937613" y="798537"/>
            <a:ext cx="2204130"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en-US" altLang="ja-JP" sz="2050" dirty="0" err="1">
                <a:latin typeface="Hiragino Maru Gothic ProN W4" panose="020F0400000000000000" pitchFamily="34" charset="-128"/>
                <a:ea typeface="Hiragino Maru Gothic ProN W4" panose="020F0400000000000000" pitchFamily="34" charset="-128"/>
              </a:rPr>
              <a:t>UMAP</a:t>
            </a:r>
            <a:r>
              <a:rPr lang="ja-JP" altLang="en-US" sz="2050" dirty="0">
                <a:latin typeface="Hiragino Maru Gothic ProN W4" panose="020F0400000000000000" pitchFamily="34" charset="-128"/>
                <a:ea typeface="Hiragino Maru Gothic ProN W4" panose="020F0400000000000000" pitchFamily="34" charset="-128"/>
              </a:rPr>
              <a:t>を実行する</a:t>
            </a:r>
            <a:endParaRPr sz="2050" dirty="0">
              <a:latin typeface="Hiragino Maru Gothic ProN W4" panose="020F0400000000000000" pitchFamily="34" charset="-128"/>
              <a:ea typeface="Hiragino Maru Gothic ProN W4" panose="020F0400000000000000" pitchFamily="34" charset="-128"/>
            </a:endParaRPr>
          </a:p>
        </p:txBody>
      </p:sp>
      <p:sp>
        <p:nvSpPr>
          <p:cNvPr id="21" name="次元削減の例：主成分分析">
            <a:extLst>
              <a:ext uri="{FF2B5EF4-FFF2-40B4-BE49-F238E27FC236}">
                <a16:creationId xmlns:a16="http://schemas.microsoft.com/office/drawing/2014/main" id="{83D6E267-B2F5-4564-9745-594777ACF71D}"/>
              </a:ext>
            </a:extLst>
          </p:cNvPr>
          <p:cNvSpPr txBox="1"/>
          <p:nvPr/>
        </p:nvSpPr>
        <p:spPr>
          <a:xfrm>
            <a:off x="536791" y="3248065"/>
            <a:ext cx="4222310" cy="14362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1800" dirty="0">
                <a:latin typeface="Hiragino Maru Gothic ProN W4" panose="020F0400000000000000" pitchFamily="34" charset="-128"/>
                <a:ea typeface="Hiragino Maru Gothic ProN W4" panose="020F0400000000000000" pitchFamily="34" charset="-128"/>
              </a:rPr>
              <a:t>やり方は大きくは変わらない</a:t>
            </a:r>
            <a:endParaRPr lang="en-US" altLang="ja-JP" sz="1800" dirty="0">
              <a:latin typeface="Hiragino Maru Gothic ProN W4" panose="020F0400000000000000" pitchFamily="34" charset="-128"/>
              <a:ea typeface="Hiragino Maru Gothic ProN W4" panose="020F0400000000000000" pitchFamily="34" charset="-128"/>
            </a:endParaRPr>
          </a:p>
          <a:p>
            <a:r>
              <a:rPr lang="ja-JP" altLang="en-US" sz="1800" dirty="0">
                <a:latin typeface="Hiragino Maru Gothic ProN W4" panose="020F0400000000000000" pitchFamily="34" charset="-128"/>
                <a:ea typeface="Hiragino Maru Gothic ProN W4" panose="020F0400000000000000" pitchFamily="34" charset="-128"/>
              </a:rPr>
              <a:t>モデル名を</a:t>
            </a:r>
            <a:r>
              <a:rPr lang="en-US" altLang="ja-JP" sz="1800" dirty="0" err="1">
                <a:latin typeface="Hiragino Maru Gothic ProN W4" panose="020F0400000000000000" pitchFamily="34" charset="-128"/>
                <a:ea typeface="Hiragino Maru Gothic ProN W4" panose="020F0400000000000000" pitchFamily="34" charset="-128"/>
              </a:rPr>
              <a:t>UMAP</a:t>
            </a:r>
            <a:r>
              <a:rPr lang="en-US" altLang="ja-JP" sz="1800" dirty="0">
                <a:latin typeface="Hiragino Maru Gothic ProN W4" panose="020F0400000000000000" pitchFamily="34" charset="-128"/>
                <a:ea typeface="Hiragino Maru Gothic ProN W4" panose="020F0400000000000000" pitchFamily="34" charset="-128"/>
              </a:rPr>
              <a:t>()</a:t>
            </a:r>
            <a:r>
              <a:rPr lang="ja-JP" altLang="en-US" sz="1800" dirty="0">
                <a:latin typeface="Hiragino Maru Gothic ProN W4" panose="020F0400000000000000" pitchFamily="34" charset="-128"/>
                <a:ea typeface="Hiragino Maru Gothic ProN W4" panose="020F0400000000000000" pitchFamily="34" charset="-128"/>
              </a:rPr>
              <a:t>とする</a:t>
            </a:r>
            <a:endParaRPr lang="en-US" altLang="ja-JP" sz="1800" dirty="0">
              <a:latin typeface="Hiragino Maru Gothic ProN W4" panose="020F0400000000000000" pitchFamily="34" charset="-128"/>
              <a:ea typeface="Hiragino Maru Gothic ProN W4" panose="020F0400000000000000" pitchFamily="34" charset="-128"/>
            </a:endParaRPr>
          </a:p>
          <a:p>
            <a:endParaRPr lang="en-US" altLang="ja-JP" sz="1800" dirty="0">
              <a:latin typeface="Hiragino Maru Gothic ProN W4" panose="020F0400000000000000" pitchFamily="34" charset="-128"/>
              <a:ea typeface="Hiragino Maru Gothic ProN W4" panose="020F0400000000000000" pitchFamily="34" charset="-128"/>
            </a:endParaRPr>
          </a:p>
          <a:p>
            <a:r>
              <a:rPr lang="en-US" altLang="ja-JP" sz="1800" dirty="0" err="1">
                <a:latin typeface="Hiragino Maru Gothic ProN W4" panose="020F0400000000000000" pitchFamily="34" charset="-128"/>
                <a:ea typeface="Hiragino Maru Gothic ProN W4" panose="020F0400000000000000" pitchFamily="34" charset="-128"/>
              </a:rPr>
              <a:t>n_components</a:t>
            </a:r>
            <a:r>
              <a:rPr lang="ja-JP" altLang="en-US" sz="1800" dirty="0" err="1">
                <a:latin typeface="Hiragino Maru Gothic ProN W4" panose="020F0400000000000000" pitchFamily="34" charset="-128"/>
                <a:ea typeface="Hiragino Maru Gothic ProN W4" panose="020F0400000000000000" pitchFamily="34" charset="-128"/>
              </a:rPr>
              <a:t>のような指定が無くても</a:t>
            </a:r>
            <a:endParaRPr lang="en-US" altLang="ja-JP" sz="1800" dirty="0" err="1">
              <a:latin typeface="Hiragino Maru Gothic ProN W4" panose="020F0400000000000000" pitchFamily="34" charset="-128"/>
              <a:ea typeface="Hiragino Maru Gothic ProN W4" panose="020F0400000000000000" pitchFamily="34" charset="-128"/>
            </a:endParaRPr>
          </a:p>
          <a:p>
            <a:r>
              <a:rPr lang="en-US" altLang="ja-JP" sz="1800" dirty="0" err="1">
                <a:latin typeface="Hiragino Maru Gothic ProN W4" panose="020F0400000000000000" pitchFamily="34" charset="-128"/>
                <a:ea typeface="Hiragino Maru Gothic ProN W4" panose="020F0400000000000000" pitchFamily="34" charset="-128"/>
              </a:rPr>
              <a:t>2</a:t>
            </a:r>
            <a:r>
              <a:rPr lang="ja-JP" altLang="en-US" sz="1800" dirty="0" err="1">
                <a:latin typeface="Hiragino Maru Gothic ProN W4" panose="020F0400000000000000" pitchFamily="34" charset="-128"/>
                <a:ea typeface="Hiragino Maru Gothic ProN W4" panose="020F0400000000000000" pitchFamily="34" charset="-128"/>
              </a:rPr>
              <a:t>つの特徴量に削減される</a:t>
            </a:r>
            <a:endParaRPr lang="en-US" altLang="ja-JP" sz="1800" dirty="0">
              <a:latin typeface="Hiragino Maru Gothic ProN W4" panose="020F0400000000000000" pitchFamily="34" charset="-128"/>
              <a:ea typeface="Hiragino Maru Gothic ProN W4" panose="020F0400000000000000" pitchFamily="34" charset="-128"/>
            </a:endParaRPr>
          </a:p>
        </p:txBody>
      </p:sp>
      <p:sp>
        <p:nvSpPr>
          <p:cNvPr id="2" name="次元削減の例：主成分分析">
            <a:extLst>
              <a:ext uri="{FF2B5EF4-FFF2-40B4-BE49-F238E27FC236}">
                <a16:creationId xmlns:a16="http://schemas.microsoft.com/office/drawing/2014/main" id="{2300229A-47C2-57F0-2A20-229EBCB969DB}"/>
              </a:ext>
            </a:extLst>
          </p:cNvPr>
          <p:cNvSpPr txBox="1"/>
          <p:nvPr/>
        </p:nvSpPr>
        <p:spPr>
          <a:xfrm>
            <a:off x="6502051" y="1241551"/>
            <a:ext cx="4095673" cy="682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en-US" altLang="ja-JP" sz="2050" dirty="0">
                <a:latin typeface="Hiragino Maru Gothic ProN W4" panose="020F0400000000000000" pitchFamily="34" charset="-128"/>
                <a:ea typeface="Hiragino Maru Gothic ProN W4" panose="020F0400000000000000" pitchFamily="34" charset="-128"/>
              </a:rPr>
              <a:t>(UMAP</a:t>
            </a:r>
            <a:r>
              <a:rPr lang="ja-JP" altLang="en-US" sz="2050" dirty="0">
                <a:latin typeface="Hiragino Maru Gothic ProN W4" panose="020F0400000000000000" pitchFamily="34" charset="-128"/>
                <a:ea typeface="Hiragino Maru Gothic ProN W4" panose="020F0400000000000000" pitchFamily="34" charset="-128"/>
              </a:rPr>
              <a:t>は</a:t>
            </a:r>
            <a:r>
              <a:rPr lang="en-US" altLang="ja-JP" sz="2050" dirty="0" err="1">
                <a:latin typeface="Hiragino Maru Gothic ProN W4" panose="020F0400000000000000" pitchFamily="34" charset="-128"/>
                <a:ea typeface="Hiragino Maru Gothic ProN W4" panose="020F0400000000000000" pitchFamily="34" charset="-128"/>
              </a:rPr>
              <a:t>umap</a:t>
            </a:r>
            <a:r>
              <a:rPr lang="en-US" altLang="ja-JP" sz="2050" dirty="0">
                <a:latin typeface="Hiragino Maru Gothic ProN W4" panose="020F0400000000000000" pitchFamily="34" charset="-128"/>
                <a:ea typeface="Hiragino Maru Gothic ProN W4" panose="020F0400000000000000" pitchFamily="34" charset="-128"/>
              </a:rPr>
              <a:t>-learn</a:t>
            </a:r>
            <a:r>
              <a:rPr lang="ja-JP" altLang="en-US" sz="2050" dirty="0">
                <a:latin typeface="Hiragino Maru Gothic ProN W4" panose="020F0400000000000000" pitchFamily="34" charset="-128"/>
                <a:ea typeface="Hiragino Maru Gothic ProN W4" panose="020F0400000000000000" pitchFamily="34" charset="-128"/>
              </a:rPr>
              <a:t>という</a:t>
            </a:r>
            <a:endParaRPr lang="en-US" altLang="ja-JP" sz="2050" dirty="0">
              <a:latin typeface="Hiragino Maru Gothic ProN W4" panose="020F0400000000000000" pitchFamily="34" charset="-128"/>
              <a:ea typeface="Hiragino Maru Gothic ProN W4" panose="020F0400000000000000" pitchFamily="34" charset="-128"/>
            </a:endParaRPr>
          </a:p>
          <a:p>
            <a:pPr algn="ctr"/>
            <a:r>
              <a:rPr lang="ja-JP" altLang="en-US" sz="2050" dirty="0">
                <a:latin typeface="Hiragino Maru Gothic ProN W4" panose="020F0400000000000000" pitchFamily="34" charset="-128"/>
                <a:ea typeface="Hiragino Maru Gothic ProN W4" panose="020F0400000000000000" pitchFamily="34" charset="-128"/>
              </a:rPr>
              <a:t>ライブラリのインストールが必要</a:t>
            </a:r>
            <a:r>
              <a:rPr lang="en-US" altLang="ja-JP" sz="2050" dirty="0">
                <a:latin typeface="Hiragino Maru Gothic ProN W4" panose="020F0400000000000000" pitchFamily="34" charset="-128"/>
                <a:ea typeface="Hiragino Maru Gothic ProN W4" panose="020F0400000000000000" pitchFamily="34" charset="-128"/>
              </a:rPr>
              <a:t>)</a:t>
            </a:r>
            <a:endParaRPr sz="2050" dirty="0">
              <a:latin typeface="Hiragino Maru Gothic ProN W4" panose="020F0400000000000000" pitchFamily="34" charset="-128"/>
              <a:ea typeface="Hiragino Maru Gothic ProN W4" panose="020F0400000000000000" pitchFamily="34" charset="-128"/>
            </a:endParaRPr>
          </a:p>
        </p:txBody>
      </p:sp>
      <p:sp>
        <p:nvSpPr>
          <p:cNvPr id="3" name="四角形">
            <a:extLst>
              <a:ext uri="{FF2B5EF4-FFF2-40B4-BE49-F238E27FC236}">
                <a16:creationId xmlns:a16="http://schemas.microsoft.com/office/drawing/2014/main" id="{BE6B80FB-1B9A-FDDA-F1D2-42DFFC0593A4}"/>
              </a:ext>
            </a:extLst>
          </p:cNvPr>
          <p:cNvSpPr/>
          <p:nvPr/>
        </p:nvSpPr>
        <p:spPr>
          <a:xfrm>
            <a:off x="7801" y="-2634"/>
            <a:ext cx="12192001"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5" name="次元削減の例：主成分分析">
            <a:extLst>
              <a:ext uri="{FF2B5EF4-FFF2-40B4-BE49-F238E27FC236}">
                <a16:creationId xmlns:a16="http://schemas.microsoft.com/office/drawing/2014/main" id="{3FF0E8B1-9F7D-230C-BF1C-F9F5F6E5725F}"/>
              </a:ext>
            </a:extLst>
          </p:cNvPr>
          <p:cNvSpPr txBox="1"/>
          <p:nvPr/>
        </p:nvSpPr>
        <p:spPr>
          <a:xfrm>
            <a:off x="4685363" y="134033"/>
            <a:ext cx="282128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a:solidFill>
                  <a:schemeClr val="bg1"/>
                </a:solidFill>
                <a:latin typeface="Hiragino Maru Gothic ProN W4" panose="020F0400000000000000" pitchFamily="34" charset="-128"/>
                <a:ea typeface="Hiragino Maru Gothic ProN W4" panose="020F0400000000000000" pitchFamily="34" charset="-128"/>
              </a:rPr>
              <a:t>他の次元削減の実施</a:t>
            </a:r>
          </a:p>
        </p:txBody>
      </p:sp>
      <p:pic>
        <p:nvPicPr>
          <p:cNvPr id="7" name="図 6" descr="グラフィカル ユーザー インターフェイス, テキスト&#10;&#10;自動的に生成された説明">
            <a:extLst>
              <a:ext uri="{FF2B5EF4-FFF2-40B4-BE49-F238E27FC236}">
                <a16:creationId xmlns:a16="http://schemas.microsoft.com/office/drawing/2014/main" id="{75B31201-C1E2-B71F-2FAF-BA70B341CCE9}"/>
              </a:ext>
            </a:extLst>
          </p:cNvPr>
          <p:cNvPicPr>
            <a:picLocks noChangeAspect="1"/>
          </p:cNvPicPr>
          <p:nvPr/>
        </p:nvPicPr>
        <p:blipFill rotWithShape="1">
          <a:blip r:embed="rId3">
            <a:extLst>
              <a:ext uri="{28A0092B-C50C-407E-A947-70E740481C1C}">
                <a14:useLocalDpi xmlns:a14="http://schemas.microsoft.com/office/drawing/2010/main" val="0"/>
              </a:ext>
            </a:extLst>
          </a:blip>
          <a:srcRect r="38324" b="15816"/>
          <a:stretch/>
        </p:blipFill>
        <p:spPr>
          <a:xfrm>
            <a:off x="258362" y="847888"/>
            <a:ext cx="4793698" cy="2043902"/>
          </a:xfrm>
          <a:prstGeom prst="rect">
            <a:avLst/>
          </a:prstGeom>
          <a:ln>
            <a:solidFill>
              <a:schemeClr val="tx1"/>
            </a:solidFill>
          </a:ln>
        </p:spPr>
      </p:pic>
      <p:pic>
        <p:nvPicPr>
          <p:cNvPr id="9" name="図 8" descr="グラフ, 散布図&#10;&#10;自動的に生成された説明">
            <a:extLst>
              <a:ext uri="{FF2B5EF4-FFF2-40B4-BE49-F238E27FC236}">
                <a16:creationId xmlns:a16="http://schemas.microsoft.com/office/drawing/2014/main" id="{F512EB8B-36A4-4D91-3497-271293789C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059175"/>
            <a:ext cx="5559209" cy="4196658"/>
          </a:xfrm>
          <a:prstGeom prst="rect">
            <a:avLst/>
          </a:prstGeom>
        </p:spPr>
      </p:pic>
      <p:sp>
        <p:nvSpPr>
          <p:cNvPr id="4" name="次元削減の例：主成分分析">
            <a:extLst>
              <a:ext uri="{FF2B5EF4-FFF2-40B4-BE49-F238E27FC236}">
                <a16:creationId xmlns:a16="http://schemas.microsoft.com/office/drawing/2014/main" id="{FE6922A2-AEA5-689D-749E-684041F15FAF}"/>
              </a:ext>
            </a:extLst>
          </p:cNvPr>
          <p:cNvSpPr txBox="1"/>
          <p:nvPr/>
        </p:nvSpPr>
        <p:spPr>
          <a:xfrm>
            <a:off x="7960149" y="6235184"/>
            <a:ext cx="2417329"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en-US" sz="2050" dirty="0">
                <a:latin typeface="Hiragino Maru Gothic ProN W4" panose="020F0400000000000000" pitchFamily="34" charset="-128"/>
                <a:ea typeface="Hiragino Maru Gothic ProN W4" panose="020F0400000000000000" pitchFamily="34" charset="-128"/>
              </a:rPr>
              <a:t>結果は毎回違います</a:t>
            </a:r>
            <a:endParaRPr sz="2050"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46318551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BCA882D9-9478-4E53-B1A6-2A95E1C0DCFB}"/>
              </a:ext>
            </a:extLst>
          </p:cNvPr>
          <p:cNvSpPr txBox="1"/>
          <p:nvPr/>
        </p:nvSpPr>
        <p:spPr>
          <a:xfrm>
            <a:off x="1182589" y="1114284"/>
            <a:ext cx="10308371" cy="461665"/>
          </a:xfrm>
          <a:prstGeom prst="rect">
            <a:avLst/>
          </a:prstGeom>
          <a:noFill/>
        </p:spPr>
        <p:txBody>
          <a:bodyPr wrap="square">
            <a:spAutoFit/>
          </a:bodyPr>
          <a:lstStyle/>
          <a:p>
            <a:r>
              <a:rPr lang="en-US" altLang="ja-JP" sz="2400" dirty="0" err="1">
                <a:latin typeface="Hiragino Maru Gothic ProN W4" panose="020F0400000000000000" pitchFamily="34" charset="-128"/>
                <a:ea typeface="Hiragino Maru Gothic ProN W4" panose="020F0400000000000000" pitchFamily="34" charset="-128"/>
              </a:rPr>
              <a:t>mnist</a:t>
            </a:r>
            <a:r>
              <a:rPr lang="ja-JP" altLang="en-US" sz="2400" dirty="0" err="1">
                <a:latin typeface="Hiragino Maru Gothic ProN W4" panose="020F0400000000000000" pitchFamily="34" charset="-128"/>
                <a:ea typeface="Hiragino Maru Gothic ProN W4" panose="020F0400000000000000" pitchFamily="34" charset="-128"/>
              </a:rPr>
              <a:t>の読み込み</a:t>
            </a:r>
            <a:endParaRPr lang="ja-JP" altLang="en-US" sz="2400" dirty="0">
              <a:latin typeface="Hiragino Maru Gothic ProN W4" panose="020F0400000000000000" pitchFamily="34" charset="-128"/>
              <a:ea typeface="Hiragino Maru Gothic ProN W4" panose="020F0400000000000000" pitchFamily="34" charset="-128"/>
            </a:endParaRPr>
          </a:p>
        </p:txBody>
      </p:sp>
      <p:sp>
        <p:nvSpPr>
          <p:cNvPr id="3" name="四角形">
            <a:extLst>
              <a:ext uri="{FF2B5EF4-FFF2-40B4-BE49-F238E27FC236}">
                <a16:creationId xmlns:a16="http://schemas.microsoft.com/office/drawing/2014/main" id="{02CB7C5B-4A54-D149-976C-CF04CFA2E0F3}"/>
              </a:ext>
            </a:extLst>
          </p:cNvPr>
          <p:cNvSpPr/>
          <p:nvPr/>
        </p:nvSpPr>
        <p:spPr>
          <a:xfrm>
            <a:off x="-178420" y="-2634"/>
            <a:ext cx="12378223" cy="894732"/>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6" name="次元削減の例：主成分分析">
            <a:extLst>
              <a:ext uri="{FF2B5EF4-FFF2-40B4-BE49-F238E27FC236}">
                <a16:creationId xmlns:a16="http://schemas.microsoft.com/office/drawing/2014/main" id="{B61B55AF-ABFE-6852-434B-7776F8BDB6DC}"/>
              </a:ext>
            </a:extLst>
          </p:cNvPr>
          <p:cNvSpPr txBox="1"/>
          <p:nvPr/>
        </p:nvSpPr>
        <p:spPr>
          <a:xfrm>
            <a:off x="3287538" y="167033"/>
            <a:ext cx="5616922"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mnist</a:t>
            </a:r>
            <a:r>
              <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rPr>
              <a:t>のデータでやってみよう</a:t>
            </a:r>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58B4FEA-7725-B1CE-A4C5-D2BEDA83F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302" y="1701467"/>
            <a:ext cx="10903394" cy="1503598"/>
          </a:xfrm>
          <a:prstGeom prst="rect">
            <a:avLst/>
          </a:prstGeom>
        </p:spPr>
      </p:pic>
      <p:pic>
        <p:nvPicPr>
          <p:cNvPr id="10" name="図 9"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A6BD28D3-7030-2AB6-C3A8-DBAC21325A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302" y="4333399"/>
            <a:ext cx="4355975" cy="2357568"/>
          </a:xfrm>
          <a:prstGeom prst="rect">
            <a:avLst/>
          </a:prstGeom>
        </p:spPr>
      </p:pic>
      <p:sp>
        <p:nvSpPr>
          <p:cNvPr id="11" name="テキスト ボックス 10">
            <a:extLst>
              <a:ext uri="{FF2B5EF4-FFF2-40B4-BE49-F238E27FC236}">
                <a16:creationId xmlns:a16="http://schemas.microsoft.com/office/drawing/2014/main" id="{8A0360C8-C9F4-8673-9887-FE9D7188B16B}"/>
              </a:ext>
            </a:extLst>
          </p:cNvPr>
          <p:cNvSpPr txBox="1"/>
          <p:nvPr/>
        </p:nvSpPr>
        <p:spPr>
          <a:xfrm>
            <a:off x="1278543" y="3237437"/>
            <a:ext cx="10116461" cy="830997"/>
          </a:xfrm>
          <a:prstGeom prst="rect">
            <a:avLst/>
          </a:prstGeom>
          <a:noFill/>
        </p:spPr>
        <p:txBody>
          <a:bodyPr wrap="square">
            <a:spAutoFit/>
          </a:bodyPr>
          <a:lstStyle/>
          <a:p>
            <a:r>
              <a:rPr lang="ja-JP" altLang="en-US" sz="2400" dirty="0" err="1">
                <a:latin typeface="Hiragino Maru Gothic ProN W4" panose="020F0400000000000000" pitchFamily="34" charset="-128"/>
                <a:ea typeface="Hiragino Maru Gothic ProN W4" panose="020F0400000000000000" pitchFamily="34" charset="-128"/>
              </a:rPr>
              <a:t>教師なし機械学習なので、</a:t>
            </a:r>
            <a:r>
              <a:rPr lang="en-US" altLang="ja-JP" sz="2400" dirty="0" err="1">
                <a:latin typeface="Hiragino Maru Gothic ProN W4" panose="020F0400000000000000" pitchFamily="34" charset="-128"/>
                <a:ea typeface="Hiragino Maru Gothic ProN W4" panose="020F0400000000000000" pitchFamily="34" charset="-128"/>
              </a:rPr>
              <a:t>x_train</a:t>
            </a:r>
            <a:r>
              <a:rPr lang="ja-JP" altLang="en-US" sz="2400" dirty="0" err="1">
                <a:latin typeface="Hiragino Maru Gothic ProN W4" panose="020F0400000000000000" pitchFamily="34" charset="-128"/>
                <a:ea typeface="Hiragino Maru Gothic ProN W4" panose="020F0400000000000000" pitchFamily="34" charset="-128"/>
              </a:rPr>
              <a:t>しか使わない。</a:t>
            </a:r>
            <a:endParaRPr lang="en-US" altLang="ja-JP" sz="2400" dirty="0" err="1">
              <a:latin typeface="Hiragino Maru Gothic ProN W4" panose="020F0400000000000000" pitchFamily="34" charset="-128"/>
              <a:ea typeface="Hiragino Maru Gothic ProN W4" panose="020F0400000000000000" pitchFamily="34" charset="-128"/>
            </a:endParaRPr>
          </a:p>
          <a:p>
            <a:r>
              <a:rPr lang="en-US" altLang="ja-JP" sz="2400" dirty="0" err="1">
                <a:latin typeface="Hiragino Maru Gothic ProN W4" panose="020F0400000000000000" pitchFamily="34" charset="-128"/>
                <a:ea typeface="Hiragino Maru Gothic ProN W4" panose="020F0400000000000000" pitchFamily="34" charset="-128"/>
              </a:rPr>
              <a:t>x_train</a:t>
            </a:r>
            <a:r>
              <a:rPr lang="ja-JP" altLang="en-US" sz="2400" dirty="0">
                <a:latin typeface="Hiragino Maru Gothic ProN W4" panose="020F0400000000000000" pitchFamily="34" charset="-128"/>
                <a:ea typeface="Hiragino Maru Gothic ProN W4" panose="020F0400000000000000" pitchFamily="34" charset="-128"/>
              </a:rPr>
              <a:t>のデータ</a:t>
            </a:r>
            <a:r>
              <a:rPr lang="en-US" altLang="ja-JP" sz="2400" dirty="0">
                <a:latin typeface="Hiragino Maru Gothic ProN W4" panose="020F0400000000000000" pitchFamily="34" charset="-128"/>
                <a:ea typeface="Hiragino Maru Gothic ProN W4" panose="020F0400000000000000" pitchFamily="34" charset="-128"/>
              </a:rPr>
              <a:t>(60000,28,28)</a:t>
            </a:r>
            <a:r>
              <a:rPr lang="ja-JP" altLang="en-US" sz="2400" dirty="0">
                <a:latin typeface="Hiragino Maru Gothic ProN W4" panose="020F0400000000000000" pitchFamily="34" charset="-128"/>
                <a:ea typeface="Hiragino Maru Gothic ProN W4" panose="020F0400000000000000" pitchFamily="34" charset="-128"/>
              </a:rPr>
              <a:t>を</a:t>
            </a:r>
            <a:r>
              <a:rPr lang="en-US" altLang="ja-JP" sz="2400" dirty="0">
                <a:latin typeface="Hiragino Maru Gothic ProN W4" panose="020F0400000000000000" pitchFamily="34" charset="-128"/>
                <a:ea typeface="Hiragino Maru Gothic ProN W4" panose="020F0400000000000000" pitchFamily="34" charset="-128"/>
              </a:rPr>
              <a:t>(60000,784)</a:t>
            </a:r>
            <a:r>
              <a:rPr lang="ja-JP" altLang="en-US" sz="2400" dirty="0">
                <a:latin typeface="Hiragino Maru Gothic ProN W4" panose="020F0400000000000000" pitchFamily="34" charset="-128"/>
                <a:ea typeface="Hiragino Maru Gothic ProN W4" panose="020F0400000000000000" pitchFamily="34" charset="-128"/>
              </a:rPr>
              <a:t>に変換</a:t>
            </a:r>
          </a:p>
        </p:txBody>
      </p:sp>
    </p:spTree>
    <p:extLst>
      <p:ext uri="{BB962C8B-B14F-4D97-AF65-F5344CB8AC3E}">
        <p14:creationId xmlns:p14="http://schemas.microsoft.com/office/powerpoint/2010/main" val="317136584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0C5A7-6849-CC99-A484-9C9C3C99F4B2}"/>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1624279-D3A5-E4A5-554C-B3C45425AF8E}"/>
              </a:ext>
            </a:extLst>
          </p:cNvPr>
          <p:cNvSpPr txBox="1"/>
          <p:nvPr/>
        </p:nvSpPr>
        <p:spPr>
          <a:xfrm>
            <a:off x="4984340" y="1418254"/>
            <a:ext cx="6207319" cy="461665"/>
          </a:xfrm>
          <a:prstGeom prst="rect">
            <a:avLst/>
          </a:prstGeom>
          <a:noFill/>
        </p:spPr>
        <p:txBody>
          <a:bodyPr wrap="square">
            <a:spAutoFit/>
          </a:bodyPr>
          <a:lstStyle/>
          <a:p>
            <a:r>
              <a:rPr lang="en-US" altLang="ja-JP" sz="2400" dirty="0" err="1">
                <a:latin typeface="Hiragino Maru Gothic ProN W4" panose="020F0400000000000000" pitchFamily="34" charset="-128"/>
                <a:ea typeface="Hiragino Maru Gothic ProN W4" panose="020F0400000000000000" pitchFamily="34" charset="-128"/>
              </a:rPr>
              <a:t>data</a:t>
            </a:r>
            <a:r>
              <a:rPr lang="en-US" altLang="ja-JP" sz="2400" dirty="0">
                <a:latin typeface="Hiragino Maru Gothic ProN W4" panose="020F0400000000000000" pitchFamily="34" charset="-128"/>
                <a:ea typeface="Hiragino Maru Gothic ProN W4" panose="020F0400000000000000" pitchFamily="34" charset="-128"/>
              </a:rPr>
              <a:t>(60000,784)</a:t>
            </a:r>
            <a:r>
              <a:rPr lang="ja-JP" altLang="en-US" sz="2400" dirty="0">
                <a:latin typeface="Hiragino Maru Gothic ProN W4" panose="020F0400000000000000" pitchFamily="34" charset="-128"/>
                <a:ea typeface="Hiragino Maru Gothic ProN W4" panose="020F0400000000000000" pitchFamily="34" charset="-128"/>
              </a:rPr>
              <a:t>の先頭</a:t>
            </a:r>
            <a:r>
              <a:rPr lang="en-US" altLang="ja-JP" sz="2400" dirty="0">
                <a:latin typeface="Hiragino Maru Gothic ProN W4" panose="020F0400000000000000" pitchFamily="34" charset="-128"/>
                <a:ea typeface="Hiragino Maru Gothic ProN W4" panose="020F0400000000000000" pitchFamily="34" charset="-128"/>
              </a:rPr>
              <a:t>200</a:t>
            </a:r>
            <a:r>
              <a:rPr lang="ja-JP" altLang="en-US" sz="2400" dirty="0">
                <a:latin typeface="Hiragino Maru Gothic ProN W4" panose="020F0400000000000000" pitchFamily="34" charset="-128"/>
                <a:ea typeface="Hiragino Maru Gothic ProN W4" panose="020F0400000000000000" pitchFamily="34" charset="-128"/>
              </a:rPr>
              <a:t>個を取り出す</a:t>
            </a:r>
          </a:p>
        </p:txBody>
      </p:sp>
      <p:sp>
        <p:nvSpPr>
          <p:cNvPr id="3" name="四角形">
            <a:extLst>
              <a:ext uri="{FF2B5EF4-FFF2-40B4-BE49-F238E27FC236}">
                <a16:creationId xmlns:a16="http://schemas.microsoft.com/office/drawing/2014/main" id="{B990AC0F-7D26-09E2-6C10-4281EBA94EC5}"/>
              </a:ext>
            </a:extLst>
          </p:cNvPr>
          <p:cNvSpPr/>
          <p:nvPr/>
        </p:nvSpPr>
        <p:spPr>
          <a:xfrm>
            <a:off x="-178420" y="-2634"/>
            <a:ext cx="12378223" cy="894732"/>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6" name="次元削減の例：主成分分析">
            <a:extLst>
              <a:ext uri="{FF2B5EF4-FFF2-40B4-BE49-F238E27FC236}">
                <a16:creationId xmlns:a16="http://schemas.microsoft.com/office/drawing/2014/main" id="{5CB931B0-CE17-8246-750F-8298D7F19377}"/>
              </a:ext>
            </a:extLst>
          </p:cNvPr>
          <p:cNvSpPr txBox="1"/>
          <p:nvPr/>
        </p:nvSpPr>
        <p:spPr>
          <a:xfrm>
            <a:off x="3287538" y="167033"/>
            <a:ext cx="5616922"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mnist</a:t>
            </a:r>
            <a:r>
              <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rPr>
              <a:t>のデータでやってみよう</a:t>
            </a:r>
          </a:p>
        </p:txBody>
      </p:sp>
      <p:sp>
        <p:nvSpPr>
          <p:cNvPr id="4" name="正方形/長方形 3">
            <a:extLst>
              <a:ext uri="{FF2B5EF4-FFF2-40B4-BE49-F238E27FC236}">
                <a16:creationId xmlns:a16="http://schemas.microsoft.com/office/drawing/2014/main" id="{29D14C4A-F8BA-CC74-E911-9CFEADFF768D}"/>
              </a:ext>
            </a:extLst>
          </p:cNvPr>
          <p:cNvSpPr/>
          <p:nvPr/>
        </p:nvSpPr>
        <p:spPr>
          <a:xfrm>
            <a:off x="514846" y="3995531"/>
            <a:ext cx="1068125" cy="954157"/>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E6AF110-4A84-752C-8969-3E323684CF0B}"/>
              </a:ext>
            </a:extLst>
          </p:cNvPr>
          <p:cNvSpPr/>
          <p:nvPr/>
        </p:nvSpPr>
        <p:spPr>
          <a:xfrm>
            <a:off x="701040" y="4146339"/>
            <a:ext cx="1068125" cy="954157"/>
          </a:xfrm>
          <a:prstGeom prst="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BD2A5D6-EB53-9A13-8F28-0CF534A9BEA4}"/>
              </a:ext>
            </a:extLst>
          </p:cNvPr>
          <p:cNvSpPr/>
          <p:nvPr/>
        </p:nvSpPr>
        <p:spPr>
          <a:xfrm>
            <a:off x="853440" y="4298739"/>
            <a:ext cx="1068125" cy="954157"/>
          </a:xfrm>
          <a:prstGeom prst="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5A66D4DD-DC76-07ED-6DA5-1F45119F0606}"/>
              </a:ext>
            </a:extLst>
          </p:cNvPr>
          <p:cNvSpPr/>
          <p:nvPr/>
        </p:nvSpPr>
        <p:spPr>
          <a:xfrm>
            <a:off x="1158240" y="4603539"/>
            <a:ext cx="1068125" cy="954157"/>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A4B82E8-A6EB-9086-299A-8AE028DF76CD}"/>
              </a:ext>
            </a:extLst>
          </p:cNvPr>
          <p:cNvSpPr/>
          <p:nvPr/>
        </p:nvSpPr>
        <p:spPr>
          <a:xfrm>
            <a:off x="1310640" y="4755939"/>
            <a:ext cx="1068125" cy="954157"/>
          </a:xfrm>
          <a:prstGeom prst="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86247E1C-BC97-423C-520E-DC0590885C7C}"/>
              </a:ext>
            </a:extLst>
          </p:cNvPr>
          <p:cNvSpPr/>
          <p:nvPr/>
        </p:nvSpPr>
        <p:spPr>
          <a:xfrm>
            <a:off x="3984212" y="3733800"/>
            <a:ext cx="3372678" cy="216335"/>
          </a:xfrm>
          <a:prstGeom prst="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7206C13C-BF8A-0BD4-E12B-8305E9678578}"/>
              </a:ext>
            </a:extLst>
          </p:cNvPr>
          <p:cNvSpPr/>
          <p:nvPr/>
        </p:nvSpPr>
        <p:spPr>
          <a:xfrm>
            <a:off x="3990174" y="4131494"/>
            <a:ext cx="3366716" cy="216335"/>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575328EF-AB53-AD6B-3AC0-0D14FD190A5A}"/>
              </a:ext>
            </a:extLst>
          </p:cNvPr>
          <p:cNvSpPr/>
          <p:nvPr/>
        </p:nvSpPr>
        <p:spPr>
          <a:xfrm>
            <a:off x="3984212" y="5060739"/>
            <a:ext cx="3366716" cy="216336"/>
          </a:xfrm>
          <a:prstGeom prst="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38E85672-C512-DD74-7360-E34E4FD5ACD5}"/>
              </a:ext>
            </a:extLst>
          </p:cNvPr>
          <p:cNvSpPr/>
          <p:nvPr/>
        </p:nvSpPr>
        <p:spPr>
          <a:xfrm flipH="1">
            <a:off x="3984212" y="5512906"/>
            <a:ext cx="3366716" cy="216337"/>
          </a:xfrm>
          <a:prstGeom prst="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E5B74F26-15CF-40B4-A7F3-36294A7CEB8A}"/>
              </a:ext>
            </a:extLst>
          </p:cNvPr>
          <p:cNvSpPr/>
          <p:nvPr/>
        </p:nvSpPr>
        <p:spPr>
          <a:xfrm>
            <a:off x="3984212" y="6041610"/>
            <a:ext cx="3366716" cy="216337"/>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a:extLst>
              <a:ext uri="{FF2B5EF4-FFF2-40B4-BE49-F238E27FC236}">
                <a16:creationId xmlns:a16="http://schemas.microsoft.com/office/drawing/2014/main" id="{89432584-A945-A4BC-68FF-C40B23218834}"/>
              </a:ext>
            </a:extLst>
          </p:cNvPr>
          <p:cNvSpPr/>
          <p:nvPr/>
        </p:nvSpPr>
        <p:spPr>
          <a:xfrm>
            <a:off x="2787205" y="4405286"/>
            <a:ext cx="450293" cy="4146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C04E2B39-FF59-45A8-7CFD-63852EA769CF}"/>
              </a:ext>
            </a:extLst>
          </p:cNvPr>
          <p:cNvSpPr txBox="1"/>
          <p:nvPr/>
        </p:nvSpPr>
        <p:spPr>
          <a:xfrm>
            <a:off x="5402858" y="4351025"/>
            <a:ext cx="1213392" cy="523220"/>
          </a:xfrm>
          <a:prstGeom prst="rect">
            <a:avLst/>
          </a:prstGeom>
          <a:noFill/>
        </p:spPr>
        <p:txBody>
          <a:bodyPr wrap="square">
            <a:spAutoFit/>
          </a:bodyPr>
          <a:lstStyle/>
          <a:p>
            <a:r>
              <a:rPr lang="en-US" altLang="ja-JP" sz="2800" dirty="0">
                <a:latin typeface="Hiragino Maru Gothic ProN W4" panose="020F0400000000000000" pitchFamily="34" charset="-128"/>
                <a:ea typeface="Hiragino Maru Gothic ProN W4" panose="020F0400000000000000" pitchFamily="34" charset="-128"/>
              </a:rPr>
              <a:t>...</a:t>
            </a:r>
            <a:endParaRPr lang="ja-JP" altLang="en-US" sz="2800" dirty="0">
              <a:latin typeface="Hiragino Maru Gothic ProN W4" panose="020F0400000000000000" pitchFamily="34" charset="-128"/>
              <a:ea typeface="Hiragino Maru Gothic ProN W4" panose="020F0400000000000000" pitchFamily="34" charset="-128"/>
            </a:endParaRPr>
          </a:p>
        </p:txBody>
      </p:sp>
      <p:sp>
        <p:nvSpPr>
          <p:cNvPr id="22" name="正方形/長方形 21">
            <a:extLst>
              <a:ext uri="{FF2B5EF4-FFF2-40B4-BE49-F238E27FC236}">
                <a16:creationId xmlns:a16="http://schemas.microsoft.com/office/drawing/2014/main" id="{BE98E917-46AF-6266-BFF6-6C315B6140EE}"/>
              </a:ext>
            </a:extLst>
          </p:cNvPr>
          <p:cNvSpPr/>
          <p:nvPr/>
        </p:nvSpPr>
        <p:spPr>
          <a:xfrm>
            <a:off x="8603324" y="3723349"/>
            <a:ext cx="3372678" cy="216335"/>
          </a:xfrm>
          <a:prstGeom prst="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FDD23853-8592-88EA-7252-8D6E851A5603}"/>
              </a:ext>
            </a:extLst>
          </p:cNvPr>
          <p:cNvSpPr/>
          <p:nvPr/>
        </p:nvSpPr>
        <p:spPr>
          <a:xfrm>
            <a:off x="8609286" y="4121043"/>
            <a:ext cx="3366716" cy="216335"/>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B91B6D2E-FC50-69A9-BF13-DF6860F77975}"/>
              </a:ext>
            </a:extLst>
          </p:cNvPr>
          <p:cNvSpPr/>
          <p:nvPr/>
        </p:nvSpPr>
        <p:spPr>
          <a:xfrm>
            <a:off x="8603324" y="5050288"/>
            <a:ext cx="3366716" cy="216336"/>
          </a:xfrm>
          <a:prstGeom prst="rect">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73547B22-2EE3-49BD-3F53-5E54303C92C9}"/>
              </a:ext>
            </a:extLst>
          </p:cNvPr>
          <p:cNvSpPr txBox="1"/>
          <p:nvPr/>
        </p:nvSpPr>
        <p:spPr>
          <a:xfrm>
            <a:off x="10021970" y="4340574"/>
            <a:ext cx="1213392" cy="523220"/>
          </a:xfrm>
          <a:prstGeom prst="rect">
            <a:avLst/>
          </a:prstGeom>
          <a:noFill/>
        </p:spPr>
        <p:txBody>
          <a:bodyPr wrap="square">
            <a:spAutoFit/>
          </a:bodyPr>
          <a:lstStyle/>
          <a:p>
            <a:r>
              <a:rPr lang="en-US" altLang="ja-JP" sz="2800" dirty="0">
                <a:latin typeface="Hiragino Maru Gothic ProN W4" panose="020F0400000000000000" pitchFamily="34" charset="-128"/>
                <a:ea typeface="Hiragino Maru Gothic ProN W4" panose="020F0400000000000000" pitchFamily="34" charset="-128"/>
              </a:rPr>
              <a:t>...</a:t>
            </a:r>
            <a:endParaRPr lang="ja-JP" altLang="en-US" sz="2800" dirty="0">
              <a:latin typeface="Hiragino Maru Gothic ProN W4" panose="020F0400000000000000" pitchFamily="34" charset="-128"/>
              <a:ea typeface="Hiragino Maru Gothic ProN W4" panose="020F0400000000000000" pitchFamily="34" charset="-128"/>
            </a:endParaRPr>
          </a:p>
        </p:txBody>
      </p:sp>
      <p:pic>
        <p:nvPicPr>
          <p:cNvPr id="29" name="図 28" descr="グラフィカル ユーザー インターフェイス, テキスト, アプリケーション&#10;&#10;自動的に生成された説明">
            <a:extLst>
              <a:ext uri="{FF2B5EF4-FFF2-40B4-BE49-F238E27FC236}">
                <a16:creationId xmlns:a16="http://schemas.microsoft.com/office/drawing/2014/main" id="{256AE25B-5D05-B6A1-08DC-767C0D95F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965" y="1397435"/>
            <a:ext cx="3657600" cy="1600200"/>
          </a:xfrm>
          <a:prstGeom prst="rect">
            <a:avLst/>
          </a:prstGeom>
          <a:ln>
            <a:solidFill>
              <a:schemeClr val="tx1"/>
            </a:solidFill>
          </a:ln>
        </p:spPr>
      </p:pic>
      <p:cxnSp>
        <p:nvCxnSpPr>
          <p:cNvPr id="31" name="直線コネクタ 30">
            <a:extLst>
              <a:ext uri="{FF2B5EF4-FFF2-40B4-BE49-F238E27FC236}">
                <a16:creationId xmlns:a16="http://schemas.microsoft.com/office/drawing/2014/main" id="{95DF1D65-D780-101E-8812-1475FD6BE9F0}"/>
              </a:ext>
            </a:extLst>
          </p:cNvPr>
          <p:cNvCxnSpPr/>
          <p:nvPr/>
        </p:nvCxnSpPr>
        <p:spPr>
          <a:xfrm>
            <a:off x="514846" y="3995531"/>
            <a:ext cx="795794" cy="760408"/>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2" name="直線コネクタ 31">
            <a:extLst>
              <a:ext uri="{FF2B5EF4-FFF2-40B4-BE49-F238E27FC236}">
                <a16:creationId xmlns:a16="http://schemas.microsoft.com/office/drawing/2014/main" id="{BF58438A-C80F-CE0D-D826-9ADBFADBA013}"/>
              </a:ext>
            </a:extLst>
          </p:cNvPr>
          <p:cNvCxnSpPr/>
          <p:nvPr/>
        </p:nvCxnSpPr>
        <p:spPr>
          <a:xfrm>
            <a:off x="1585631" y="3987018"/>
            <a:ext cx="795794" cy="760408"/>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3" name="直線コネクタ 32">
            <a:extLst>
              <a:ext uri="{FF2B5EF4-FFF2-40B4-BE49-F238E27FC236}">
                <a16:creationId xmlns:a16="http://schemas.microsoft.com/office/drawing/2014/main" id="{EB36BA74-B35E-0E39-6898-0D41FB8F3877}"/>
              </a:ext>
            </a:extLst>
          </p:cNvPr>
          <p:cNvCxnSpPr/>
          <p:nvPr/>
        </p:nvCxnSpPr>
        <p:spPr>
          <a:xfrm>
            <a:off x="516469" y="4954709"/>
            <a:ext cx="795794" cy="760408"/>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4" name="テキスト ボックス 33">
            <a:extLst>
              <a:ext uri="{FF2B5EF4-FFF2-40B4-BE49-F238E27FC236}">
                <a16:creationId xmlns:a16="http://schemas.microsoft.com/office/drawing/2014/main" id="{57C370C2-260C-048B-8446-CC5676059F3C}"/>
              </a:ext>
            </a:extLst>
          </p:cNvPr>
          <p:cNvSpPr txBox="1"/>
          <p:nvPr/>
        </p:nvSpPr>
        <p:spPr>
          <a:xfrm>
            <a:off x="1668222" y="5697163"/>
            <a:ext cx="354584" cy="276999"/>
          </a:xfrm>
          <a:prstGeom prst="rect">
            <a:avLst/>
          </a:prstGeom>
          <a:noFill/>
        </p:spPr>
        <p:txBody>
          <a:bodyPr wrap="none" rtlCol="0">
            <a:spAutoFit/>
          </a:bodyPr>
          <a:lstStyle/>
          <a:p>
            <a:pPr algn="ctr"/>
            <a:r>
              <a:rPr kumimoji="1" lang="en-US" altLang="ja-JP" sz="1200"/>
              <a:t>28</a:t>
            </a:r>
            <a:endParaRPr kumimoji="1" lang="ja-JP" altLang="en-US" sz="1200"/>
          </a:p>
        </p:txBody>
      </p:sp>
      <p:sp>
        <p:nvSpPr>
          <p:cNvPr id="35" name="テキスト ボックス 34">
            <a:extLst>
              <a:ext uri="{FF2B5EF4-FFF2-40B4-BE49-F238E27FC236}">
                <a16:creationId xmlns:a16="http://schemas.microsoft.com/office/drawing/2014/main" id="{48FE1FD2-E5D9-C3E8-E66C-2FDD89E1FC70}"/>
              </a:ext>
            </a:extLst>
          </p:cNvPr>
          <p:cNvSpPr txBox="1"/>
          <p:nvPr/>
        </p:nvSpPr>
        <p:spPr>
          <a:xfrm>
            <a:off x="2361152" y="5147444"/>
            <a:ext cx="354584" cy="276999"/>
          </a:xfrm>
          <a:prstGeom prst="rect">
            <a:avLst/>
          </a:prstGeom>
          <a:noFill/>
        </p:spPr>
        <p:txBody>
          <a:bodyPr wrap="none" rtlCol="0">
            <a:spAutoFit/>
          </a:bodyPr>
          <a:lstStyle/>
          <a:p>
            <a:pPr algn="ctr"/>
            <a:r>
              <a:rPr kumimoji="1" lang="en-US" altLang="ja-JP" sz="1200"/>
              <a:t>28</a:t>
            </a:r>
            <a:endParaRPr kumimoji="1" lang="ja-JP" altLang="en-US" sz="1200"/>
          </a:p>
        </p:txBody>
      </p:sp>
      <p:sp>
        <p:nvSpPr>
          <p:cNvPr id="36" name="テキスト ボックス 35">
            <a:extLst>
              <a:ext uri="{FF2B5EF4-FFF2-40B4-BE49-F238E27FC236}">
                <a16:creationId xmlns:a16="http://schemas.microsoft.com/office/drawing/2014/main" id="{880F349D-5BDC-92CB-B6C3-CBF3EB99E85B}"/>
              </a:ext>
            </a:extLst>
          </p:cNvPr>
          <p:cNvSpPr txBox="1"/>
          <p:nvPr/>
        </p:nvSpPr>
        <p:spPr>
          <a:xfrm>
            <a:off x="142828" y="5443602"/>
            <a:ext cx="609462" cy="276999"/>
          </a:xfrm>
          <a:prstGeom prst="rect">
            <a:avLst/>
          </a:prstGeom>
          <a:noFill/>
        </p:spPr>
        <p:txBody>
          <a:bodyPr wrap="none" rtlCol="0">
            <a:spAutoFit/>
          </a:bodyPr>
          <a:lstStyle/>
          <a:p>
            <a:pPr algn="ctr"/>
            <a:r>
              <a:rPr kumimoji="1" lang="en-US" altLang="ja-JP" sz="1200"/>
              <a:t>60000</a:t>
            </a:r>
            <a:endParaRPr kumimoji="1" lang="ja-JP" altLang="en-US" sz="1200"/>
          </a:p>
        </p:txBody>
      </p:sp>
      <p:sp>
        <p:nvSpPr>
          <p:cNvPr id="37" name="左中かっこ 36">
            <a:extLst>
              <a:ext uri="{FF2B5EF4-FFF2-40B4-BE49-F238E27FC236}">
                <a16:creationId xmlns:a16="http://schemas.microsoft.com/office/drawing/2014/main" id="{657F7966-4D62-CEEB-EE6E-D836F9630233}"/>
              </a:ext>
            </a:extLst>
          </p:cNvPr>
          <p:cNvSpPr/>
          <p:nvPr/>
        </p:nvSpPr>
        <p:spPr>
          <a:xfrm rot="18842726">
            <a:off x="695243" y="4889628"/>
            <a:ext cx="212286" cy="110501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DDEB739B-7756-E32E-6E6A-A56C4F5E524D}"/>
              </a:ext>
            </a:extLst>
          </p:cNvPr>
          <p:cNvSpPr txBox="1"/>
          <p:nvPr/>
        </p:nvSpPr>
        <p:spPr>
          <a:xfrm>
            <a:off x="3142048" y="4861067"/>
            <a:ext cx="681598" cy="307777"/>
          </a:xfrm>
          <a:prstGeom prst="rect">
            <a:avLst/>
          </a:prstGeom>
          <a:noFill/>
        </p:spPr>
        <p:txBody>
          <a:bodyPr wrap="none" rtlCol="0">
            <a:spAutoFit/>
          </a:bodyPr>
          <a:lstStyle/>
          <a:p>
            <a:pPr algn="ctr"/>
            <a:r>
              <a:rPr kumimoji="1" lang="en-US" altLang="ja-JP" sz="1400"/>
              <a:t>60000</a:t>
            </a:r>
            <a:endParaRPr kumimoji="1" lang="ja-JP" altLang="en-US" sz="1400"/>
          </a:p>
        </p:txBody>
      </p:sp>
      <p:sp>
        <p:nvSpPr>
          <p:cNvPr id="39" name="左中かっこ 38">
            <a:extLst>
              <a:ext uri="{FF2B5EF4-FFF2-40B4-BE49-F238E27FC236}">
                <a16:creationId xmlns:a16="http://schemas.microsoft.com/office/drawing/2014/main" id="{A924E5FD-C808-356A-9707-AE65DBD97FAB}"/>
              </a:ext>
            </a:extLst>
          </p:cNvPr>
          <p:cNvSpPr/>
          <p:nvPr/>
        </p:nvSpPr>
        <p:spPr>
          <a:xfrm>
            <a:off x="3754308" y="3684704"/>
            <a:ext cx="218656" cy="262199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40" name="右矢印 39">
            <a:extLst>
              <a:ext uri="{FF2B5EF4-FFF2-40B4-BE49-F238E27FC236}">
                <a16:creationId xmlns:a16="http://schemas.microsoft.com/office/drawing/2014/main" id="{16E54B69-69EF-35A7-9541-05BB53AEE9C7}"/>
              </a:ext>
            </a:extLst>
          </p:cNvPr>
          <p:cNvSpPr/>
          <p:nvPr/>
        </p:nvSpPr>
        <p:spPr>
          <a:xfrm>
            <a:off x="7516704" y="4418842"/>
            <a:ext cx="450293" cy="4146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DE15C0B2-BCC5-7681-48B2-AF06D4F3F8B4}"/>
              </a:ext>
            </a:extLst>
          </p:cNvPr>
          <p:cNvSpPr txBox="1"/>
          <p:nvPr/>
        </p:nvSpPr>
        <p:spPr>
          <a:xfrm>
            <a:off x="4927624" y="3320115"/>
            <a:ext cx="1479893" cy="369332"/>
          </a:xfrm>
          <a:prstGeom prst="rect">
            <a:avLst/>
          </a:prstGeom>
          <a:noFill/>
        </p:spPr>
        <p:txBody>
          <a:bodyPr wrap="none" rtlCol="0">
            <a:spAutoFit/>
          </a:bodyPr>
          <a:lstStyle/>
          <a:p>
            <a:pPr algn="ctr"/>
            <a:r>
              <a:rPr kumimoji="1" lang="en-US" altLang="ja-JP"/>
              <a:t>28×28=784</a:t>
            </a:r>
            <a:endParaRPr kumimoji="1" lang="ja-JP" altLang="en-US"/>
          </a:p>
        </p:txBody>
      </p:sp>
      <p:sp>
        <p:nvSpPr>
          <p:cNvPr id="42" name="テキスト ボックス 41">
            <a:extLst>
              <a:ext uri="{FF2B5EF4-FFF2-40B4-BE49-F238E27FC236}">
                <a16:creationId xmlns:a16="http://schemas.microsoft.com/office/drawing/2014/main" id="{B4149450-20AE-247B-8F7B-6CDC836514B1}"/>
              </a:ext>
            </a:extLst>
          </p:cNvPr>
          <p:cNvSpPr txBox="1"/>
          <p:nvPr/>
        </p:nvSpPr>
        <p:spPr>
          <a:xfrm>
            <a:off x="7884691" y="4276418"/>
            <a:ext cx="526106" cy="338554"/>
          </a:xfrm>
          <a:prstGeom prst="rect">
            <a:avLst/>
          </a:prstGeom>
          <a:noFill/>
        </p:spPr>
        <p:txBody>
          <a:bodyPr wrap="none" rtlCol="0">
            <a:spAutoFit/>
          </a:bodyPr>
          <a:lstStyle/>
          <a:p>
            <a:pPr algn="ctr"/>
            <a:r>
              <a:rPr kumimoji="1" lang="en-US" altLang="ja-JP" sz="1600"/>
              <a:t>200</a:t>
            </a:r>
            <a:endParaRPr kumimoji="1" lang="ja-JP" altLang="en-US" sz="1600"/>
          </a:p>
        </p:txBody>
      </p:sp>
      <p:sp>
        <p:nvSpPr>
          <p:cNvPr id="43" name="テキスト ボックス 42">
            <a:extLst>
              <a:ext uri="{FF2B5EF4-FFF2-40B4-BE49-F238E27FC236}">
                <a16:creationId xmlns:a16="http://schemas.microsoft.com/office/drawing/2014/main" id="{163700A2-C19D-083F-6DB2-DA1F84FD5925}"/>
              </a:ext>
            </a:extLst>
          </p:cNvPr>
          <p:cNvSpPr txBox="1"/>
          <p:nvPr/>
        </p:nvSpPr>
        <p:spPr>
          <a:xfrm>
            <a:off x="9911713" y="3320115"/>
            <a:ext cx="569388" cy="369332"/>
          </a:xfrm>
          <a:prstGeom prst="rect">
            <a:avLst/>
          </a:prstGeom>
          <a:noFill/>
        </p:spPr>
        <p:txBody>
          <a:bodyPr wrap="none" rtlCol="0">
            <a:spAutoFit/>
          </a:bodyPr>
          <a:lstStyle/>
          <a:p>
            <a:pPr algn="ctr"/>
            <a:r>
              <a:rPr kumimoji="1" lang="en-US" altLang="ja-JP"/>
              <a:t>784</a:t>
            </a:r>
            <a:endParaRPr kumimoji="1" lang="ja-JP" altLang="en-US"/>
          </a:p>
        </p:txBody>
      </p:sp>
      <p:sp>
        <p:nvSpPr>
          <p:cNvPr id="44" name="左中かっこ 43">
            <a:extLst>
              <a:ext uri="{FF2B5EF4-FFF2-40B4-BE49-F238E27FC236}">
                <a16:creationId xmlns:a16="http://schemas.microsoft.com/office/drawing/2014/main" id="{DC555C29-2A34-28DF-B73B-B1ED5EE62A4F}"/>
              </a:ext>
            </a:extLst>
          </p:cNvPr>
          <p:cNvSpPr/>
          <p:nvPr/>
        </p:nvSpPr>
        <p:spPr>
          <a:xfrm>
            <a:off x="8334981" y="3678437"/>
            <a:ext cx="218656" cy="158818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A1883234-647E-5C42-3BF5-D2ABFF3D5EE8}"/>
              </a:ext>
            </a:extLst>
          </p:cNvPr>
          <p:cNvSpPr txBox="1"/>
          <p:nvPr/>
        </p:nvSpPr>
        <p:spPr>
          <a:xfrm>
            <a:off x="4798263" y="6387679"/>
            <a:ext cx="1738614" cy="369332"/>
          </a:xfrm>
          <a:prstGeom prst="rect">
            <a:avLst/>
          </a:prstGeom>
          <a:noFill/>
        </p:spPr>
        <p:txBody>
          <a:bodyPr wrap="square">
            <a:spAutoFit/>
          </a:bodyPr>
          <a:lstStyle/>
          <a:p>
            <a:pPr algn="ctr"/>
            <a:r>
              <a:rPr lang="en-US" altLang="ja-JP" sz="1800" dirty="0">
                <a:latin typeface="Hiragino Maru Gothic ProN W4" panose="020F0400000000000000" pitchFamily="34" charset="-128"/>
                <a:ea typeface="Hiragino Maru Gothic ProN W4" panose="020F0400000000000000" pitchFamily="34" charset="-128"/>
              </a:rPr>
              <a:t>(60000,784)</a:t>
            </a:r>
            <a:endParaRPr lang="ja-JP" altLang="en-US"/>
          </a:p>
        </p:txBody>
      </p:sp>
      <p:sp>
        <p:nvSpPr>
          <p:cNvPr id="47" name="テキスト ボックス 46">
            <a:extLst>
              <a:ext uri="{FF2B5EF4-FFF2-40B4-BE49-F238E27FC236}">
                <a16:creationId xmlns:a16="http://schemas.microsoft.com/office/drawing/2014/main" id="{0412C251-68EE-045C-2D86-D8C29AB95D4D}"/>
              </a:ext>
            </a:extLst>
          </p:cNvPr>
          <p:cNvSpPr txBox="1"/>
          <p:nvPr/>
        </p:nvSpPr>
        <p:spPr>
          <a:xfrm>
            <a:off x="549964" y="6355462"/>
            <a:ext cx="1929075" cy="369332"/>
          </a:xfrm>
          <a:prstGeom prst="rect">
            <a:avLst/>
          </a:prstGeom>
          <a:noFill/>
        </p:spPr>
        <p:txBody>
          <a:bodyPr wrap="square">
            <a:spAutoFit/>
          </a:bodyPr>
          <a:lstStyle/>
          <a:p>
            <a:pPr algn="ctr"/>
            <a:r>
              <a:rPr lang="en-US" altLang="ja-JP" sz="1800" dirty="0">
                <a:latin typeface="Hiragino Maru Gothic ProN W4" panose="020F0400000000000000" pitchFamily="34" charset="-128"/>
                <a:ea typeface="Hiragino Maru Gothic ProN W4" panose="020F0400000000000000" pitchFamily="34" charset="-128"/>
              </a:rPr>
              <a:t>(60000,28,28)</a:t>
            </a:r>
            <a:endParaRPr lang="ja-JP" altLang="en-US"/>
          </a:p>
        </p:txBody>
      </p:sp>
      <p:sp>
        <p:nvSpPr>
          <p:cNvPr id="49" name="テキスト ボックス 48">
            <a:extLst>
              <a:ext uri="{FF2B5EF4-FFF2-40B4-BE49-F238E27FC236}">
                <a16:creationId xmlns:a16="http://schemas.microsoft.com/office/drawing/2014/main" id="{14DC0D49-33FB-C4AC-D8FD-0CA887000C32}"/>
              </a:ext>
            </a:extLst>
          </p:cNvPr>
          <p:cNvSpPr txBox="1"/>
          <p:nvPr/>
        </p:nvSpPr>
        <p:spPr>
          <a:xfrm>
            <a:off x="9327100" y="5557696"/>
            <a:ext cx="1738614" cy="369332"/>
          </a:xfrm>
          <a:prstGeom prst="rect">
            <a:avLst/>
          </a:prstGeom>
          <a:noFill/>
        </p:spPr>
        <p:txBody>
          <a:bodyPr wrap="square">
            <a:spAutoFit/>
          </a:bodyPr>
          <a:lstStyle/>
          <a:p>
            <a:pPr algn="ctr"/>
            <a:r>
              <a:rPr lang="en-US" altLang="ja-JP" sz="1800" dirty="0">
                <a:latin typeface="Hiragino Maru Gothic ProN W4" panose="020F0400000000000000" pitchFamily="34" charset="-128"/>
                <a:ea typeface="Hiragino Maru Gothic ProN W4" panose="020F0400000000000000" pitchFamily="34" charset="-128"/>
              </a:rPr>
              <a:t>(200,784)</a:t>
            </a:r>
            <a:endParaRPr lang="ja-JP" altLang="en-US"/>
          </a:p>
        </p:txBody>
      </p:sp>
    </p:spTree>
    <p:extLst>
      <p:ext uri="{BB962C8B-B14F-4D97-AF65-F5344CB8AC3E}">
        <p14:creationId xmlns:p14="http://schemas.microsoft.com/office/powerpoint/2010/main" val="352852885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1E11E-7B90-33D3-A080-4CFB65541DA0}"/>
            </a:ext>
          </a:extLst>
        </p:cNvPr>
        <p:cNvGrpSpPr/>
        <p:nvPr/>
      </p:nvGrpSpPr>
      <p:grpSpPr>
        <a:xfrm>
          <a:off x="0" y="0"/>
          <a:ext cx="0" cy="0"/>
          <a:chOff x="0" y="0"/>
          <a:chExt cx="0" cy="0"/>
        </a:xfrm>
      </p:grpSpPr>
      <p:sp>
        <p:nvSpPr>
          <p:cNvPr id="6" name="四角形">
            <a:extLst>
              <a:ext uri="{FF2B5EF4-FFF2-40B4-BE49-F238E27FC236}">
                <a16:creationId xmlns:a16="http://schemas.microsoft.com/office/drawing/2014/main" id="{972A280F-A48A-F32F-2C1C-710060A47418}"/>
              </a:ext>
            </a:extLst>
          </p:cNvPr>
          <p:cNvSpPr/>
          <p:nvPr/>
        </p:nvSpPr>
        <p:spPr>
          <a:xfrm>
            <a:off x="-178420" y="-2634"/>
            <a:ext cx="12378223" cy="894732"/>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7" name="次元削減の例：主成分分析">
            <a:extLst>
              <a:ext uri="{FF2B5EF4-FFF2-40B4-BE49-F238E27FC236}">
                <a16:creationId xmlns:a16="http://schemas.microsoft.com/office/drawing/2014/main" id="{8D134389-6818-D59B-B709-A5413018046B}"/>
              </a:ext>
            </a:extLst>
          </p:cNvPr>
          <p:cNvSpPr txBox="1"/>
          <p:nvPr/>
        </p:nvSpPr>
        <p:spPr>
          <a:xfrm>
            <a:off x="4048163" y="167033"/>
            <a:ext cx="4095673"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mnist</a:t>
            </a:r>
            <a:r>
              <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rPr>
              <a:t>のデータで</a:t>
            </a:r>
            <a:r>
              <a:rPr lang="en-US" altLang="ja-JP" sz="3200" dirty="0">
                <a:solidFill>
                  <a:schemeClr val="bg1"/>
                </a:solidFill>
                <a:latin typeface="Hiragino Maru Gothic ProN W4" panose="020F0400000000000000" pitchFamily="34" charset="-128"/>
                <a:ea typeface="Hiragino Maru Gothic ProN W4" panose="020F0400000000000000" pitchFamily="34" charset="-128"/>
              </a:rPr>
              <a:t>PCA</a:t>
            </a:r>
            <a:endPar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endParaRPr>
          </a:p>
        </p:txBody>
      </p:sp>
      <p:pic>
        <p:nvPicPr>
          <p:cNvPr id="9" name="図 8" descr="グラフ が含まれている画像&#10;&#10;自動的に生成された説明">
            <a:extLst>
              <a:ext uri="{FF2B5EF4-FFF2-40B4-BE49-F238E27FC236}">
                <a16:creationId xmlns:a16="http://schemas.microsoft.com/office/drawing/2014/main" id="{B8B0FB9E-FE75-6FAA-40EC-B26BAFB712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276" y="3273221"/>
            <a:ext cx="4565666" cy="936299"/>
          </a:xfrm>
          <a:prstGeom prst="rect">
            <a:avLst/>
          </a:prstGeom>
        </p:spPr>
      </p:pic>
      <p:pic>
        <p:nvPicPr>
          <p:cNvPr id="11" name="図 10" descr="グラフ, 散布図&#10;&#10;自動的に生成された説明">
            <a:extLst>
              <a:ext uri="{FF2B5EF4-FFF2-40B4-BE49-F238E27FC236}">
                <a16:creationId xmlns:a16="http://schemas.microsoft.com/office/drawing/2014/main" id="{41313A95-81D2-58AE-4889-9C7E558F6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3344" y="1238297"/>
            <a:ext cx="6736692" cy="4844451"/>
          </a:xfrm>
          <a:prstGeom prst="rect">
            <a:avLst/>
          </a:prstGeom>
        </p:spPr>
      </p:pic>
      <p:sp>
        <p:nvSpPr>
          <p:cNvPr id="12" name="テキスト ボックス 11">
            <a:extLst>
              <a:ext uri="{FF2B5EF4-FFF2-40B4-BE49-F238E27FC236}">
                <a16:creationId xmlns:a16="http://schemas.microsoft.com/office/drawing/2014/main" id="{6203BCC1-A396-11EB-7A6A-A6215714D462}"/>
              </a:ext>
            </a:extLst>
          </p:cNvPr>
          <p:cNvSpPr txBox="1"/>
          <p:nvPr/>
        </p:nvSpPr>
        <p:spPr>
          <a:xfrm>
            <a:off x="535709" y="4518764"/>
            <a:ext cx="4830146" cy="830997"/>
          </a:xfrm>
          <a:prstGeom prst="rect">
            <a:avLst/>
          </a:prstGeom>
          <a:noFill/>
        </p:spPr>
        <p:txBody>
          <a:bodyPr wrap="square">
            <a:spAutoFit/>
          </a:bodyPr>
          <a:lstStyle/>
          <a:p>
            <a:r>
              <a:rPr lang="en-US" altLang="ja-JP" sz="2400" dirty="0" err="1">
                <a:latin typeface="Hiragino Maru Gothic ProN W4" panose="020F0400000000000000" pitchFamily="34" charset="-128"/>
                <a:ea typeface="Hiragino Maru Gothic ProN W4" panose="020F0400000000000000" pitchFamily="34" charset="-128"/>
              </a:rPr>
              <a:t>784</a:t>
            </a:r>
            <a:r>
              <a:rPr lang="ja-JP" altLang="en-US" sz="2400" dirty="0" err="1">
                <a:latin typeface="Hiragino Maru Gothic ProN W4" panose="020F0400000000000000" pitchFamily="34" charset="-128"/>
                <a:ea typeface="Hiragino Maru Gothic ProN W4" panose="020F0400000000000000" pitchFamily="34" charset="-128"/>
              </a:rPr>
              <a:t>次元を</a:t>
            </a:r>
            <a:r>
              <a:rPr lang="en-US" altLang="ja-JP" sz="2400" dirty="0" err="1">
                <a:latin typeface="Hiragino Maru Gothic ProN W4" panose="020F0400000000000000" pitchFamily="34" charset="-128"/>
                <a:ea typeface="Hiragino Maru Gothic ProN W4" panose="020F0400000000000000" pitchFamily="34" charset="-128"/>
              </a:rPr>
              <a:t>2</a:t>
            </a:r>
            <a:r>
              <a:rPr lang="ja-JP" altLang="en-US" sz="2400" dirty="0" err="1">
                <a:latin typeface="Hiragino Maru Gothic ProN W4" panose="020F0400000000000000" pitchFamily="34" charset="-128"/>
                <a:ea typeface="Hiragino Maru Gothic ProN W4" panose="020F0400000000000000" pitchFamily="34" charset="-128"/>
              </a:rPr>
              <a:t>次元に次元削減</a:t>
            </a:r>
            <a:endParaRPr lang="en-US" altLang="ja-JP" sz="2400" dirty="0" err="1">
              <a:latin typeface="Hiragino Maru Gothic ProN W4" panose="020F0400000000000000" pitchFamily="34" charset="-128"/>
              <a:ea typeface="Hiragino Maru Gothic ProN W4" panose="020F0400000000000000" pitchFamily="34" charset="-128"/>
            </a:endParaRPr>
          </a:p>
          <a:p>
            <a:r>
              <a:rPr lang="ja-JP" altLang="en-US" sz="2400" dirty="0" err="1">
                <a:latin typeface="Hiragino Maru Gothic ProN W4" panose="020F0400000000000000" pitchFamily="34" charset="-128"/>
                <a:ea typeface="Hiragino Maru Gothic ProN W4" panose="020F0400000000000000" pitchFamily="34" charset="-128"/>
              </a:rPr>
              <a:t>した先頭</a:t>
            </a:r>
            <a:r>
              <a:rPr lang="en-US" altLang="ja-JP" sz="2400" dirty="0" err="1">
                <a:latin typeface="Hiragino Maru Gothic ProN W4" panose="020F0400000000000000" pitchFamily="34" charset="-128"/>
                <a:ea typeface="Hiragino Maru Gothic ProN W4" panose="020F0400000000000000" pitchFamily="34" charset="-128"/>
              </a:rPr>
              <a:t>200</a:t>
            </a:r>
            <a:r>
              <a:rPr lang="ja-JP" altLang="en-US" sz="2400" dirty="0" err="1">
                <a:latin typeface="Hiragino Maru Gothic ProN W4" panose="020F0400000000000000" pitchFamily="34" charset="-128"/>
                <a:ea typeface="Hiragino Maru Gothic ProN W4" panose="020F0400000000000000" pitchFamily="34" charset="-128"/>
              </a:rPr>
              <a:t>個のデータ</a:t>
            </a:r>
            <a:endParaRPr lang="ja-JP" altLang="en-US" sz="2400" dirty="0">
              <a:latin typeface="Hiragino Maru Gothic ProN W4" panose="020F0400000000000000" pitchFamily="34" charset="-128"/>
              <a:ea typeface="Hiragino Maru Gothic ProN W4" panose="020F0400000000000000" pitchFamily="34" charset="-128"/>
            </a:endParaRPr>
          </a:p>
        </p:txBody>
      </p:sp>
      <p:pic>
        <p:nvPicPr>
          <p:cNvPr id="14" name="図 13" descr="グラフィカル ユーザー インターフェイス, テキスト&#10;&#10;自動的に生成された説明">
            <a:extLst>
              <a:ext uri="{FF2B5EF4-FFF2-40B4-BE49-F238E27FC236}">
                <a16:creationId xmlns:a16="http://schemas.microsoft.com/office/drawing/2014/main" id="{61AA4122-B23F-BB33-6955-7447349C5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276" y="1508239"/>
            <a:ext cx="4830146" cy="1019478"/>
          </a:xfrm>
          <a:prstGeom prst="rect">
            <a:avLst/>
          </a:prstGeom>
        </p:spPr>
      </p:pic>
      <p:sp>
        <p:nvSpPr>
          <p:cNvPr id="15" name="テキスト ボックス 14">
            <a:extLst>
              <a:ext uri="{FF2B5EF4-FFF2-40B4-BE49-F238E27FC236}">
                <a16:creationId xmlns:a16="http://schemas.microsoft.com/office/drawing/2014/main" id="{08D640FC-1850-60E3-F3A3-57BB0F412769}"/>
              </a:ext>
            </a:extLst>
          </p:cNvPr>
          <p:cNvSpPr txBox="1"/>
          <p:nvPr/>
        </p:nvSpPr>
        <p:spPr>
          <a:xfrm>
            <a:off x="535709" y="5860522"/>
            <a:ext cx="5054863" cy="461665"/>
          </a:xfrm>
          <a:prstGeom prst="rect">
            <a:avLst/>
          </a:prstGeom>
          <a:noFill/>
        </p:spPr>
        <p:txBody>
          <a:bodyPr wrap="square">
            <a:spAutoFit/>
          </a:bodyPr>
          <a:lstStyle/>
          <a:p>
            <a:r>
              <a:rPr lang="ja-JP" altLang="en-US" sz="2400" dirty="0" err="1">
                <a:latin typeface="Hiragino Maru Gothic ProN W4" panose="020F0400000000000000" pitchFamily="34" charset="-128"/>
                <a:ea typeface="Hiragino Maru Gothic ProN W4" panose="020F0400000000000000" pitchFamily="34" charset="-128"/>
              </a:rPr>
              <a:t>この</a:t>
            </a:r>
            <a:r>
              <a:rPr lang="en-US" altLang="ja-JP" sz="2400" dirty="0" err="1">
                <a:latin typeface="Hiragino Maru Gothic ProN W4" panose="020F0400000000000000" pitchFamily="34" charset="-128"/>
                <a:ea typeface="Hiragino Maru Gothic ProN W4" panose="020F0400000000000000" pitchFamily="34" charset="-128"/>
              </a:rPr>
              <a:t>result</a:t>
            </a:r>
            <a:r>
              <a:rPr lang="ja-JP" altLang="en-US" sz="2400" dirty="0" err="1">
                <a:latin typeface="Hiragino Maru Gothic ProN W4" panose="020F0400000000000000" pitchFamily="34" charset="-128"/>
                <a:ea typeface="Hiragino Maru Gothic ProN W4" panose="020F0400000000000000" pitchFamily="34" charset="-128"/>
              </a:rPr>
              <a:t>もラベルで色分けしたい</a:t>
            </a:r>
            <a:endParaRPr lang="ja-JP" altLang="en-US" sz="2400"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349012473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a:extLst>
              <a:ext uri="{FF2B5EF4-FFF2-40B4-BE49-F238E27FC236}">
                <a16:creationId xmlns:a16="http://schemas.microsoft.com/office/drawing/2014/main" id="{A5B48ACC-9B20-AB41-F4F6-038A513BE1A2}"/>
              </a:ext>
            </a:extLst>
          </p:cNvPr>
          <p:cNvSpPr/>
          <p:nvPr/>
        </p:nvSpPr>
        <p:spPr>
          <a:xfrm>
            <a:off x="-178420" y="-2634"/>
            <a:ext cx="12378223" cy="894732"/>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7" name="次元削減の例：主成分分析">
            <a:extLst>
              <a:ext uri="{FF2B5EF4-FFF2-40B4-BE49-F238E27FC236}">
                <a16:creationId xmlns:a16="http://schemas.microsoft.com/office/drawing/2014/main" id="{E5771097-C652-0C38-43C0-FFFEFC56F1D2}"/>
              </a:ext>
            </a:extLst>
          </p:cNvPr>
          <p:cNvSpPr txBox="1"/>
          <p:nvPr/>
        </p:nvSpPr>
        <p:spPr>
          <a:xfrm>
            <a:off x="4048163" y="167033"/>
            <a:ext cx="4095673"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mnist</a:t>
            </a:r>
            <a:r>
              <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rPr>
              <a:t>のデータで</a:t>
            </a:r>
            <a:r>
              <a:rPr lang="en-US" altLang="ja-JP" sz="3200" dirty="0">
                <a:solidFill>
                  <a:schemeClr val="bg1"/>
                </a:solidFill>
                <a:latin typeface="Hiragino Maru Gothic ProN W4" panose="020F0400000000000000" pitchFamily="34" charset="-128"/>
                <a:ea typeface="Hiragino Maru Gothic ProN W4" panose="020F0400000000000000" pitchFamily="34" charset="-128"/>
              </a:rPr>
              <a:t>PCA</a:t>
            </a:r>
            <a:endPar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5" name="テキスト ボックス 14">
            <a:extLst>
              <a:ext uri="{FF2B5EF4-FFF2-40B4-BE49-F238E27FC236}">
                <a16:creationId xmlns:a16="http://schemas.microsoft.com/office/drawing/2014/main" id="{C2EC3044-3B0A-B79D-52C3-245BFAADFEE7}"/>
              </a:ext>
            </a:extLst>
          </p:cNvPr>
          <p:cNvSpPr txBox="1"/>
          <p:nvPr/>
        </p:nvSpPr>
        <p:spPr>
          <a:xfrm>
            <a:off x="6153815" y="4708682"/>
            <a:ext cx="4830146" cy="1200329"/>
          </a:xfrm>
          <a:prstGeom prst="rect">
            <a:avLst/>
          </a:prstGeom>
          <a:noFill/>
        </p:spPr>
        <p:txBody>
          <a:bodyPr wrap="square">
            <a:spAutoFit/>
          </a:bodyPr>
          <a:lstStyle/>
          <a:p>
            <a:r>
              <a:rPr lang="ja-JP" altLang="en-US" sz="2400" dirty="0" err="1">
                <a:latin typeface="Hiragino Maru Gothic ProN W4" panose="020F0400000000000000" pitchFamily="34" charset="-128"/>
                <a:ea typeface="Hiragino Maru Gothic ProN W4" panose="020F0400000000000000" pitchFamily="34" charset="-128"/>
              </a:rPr>
              <a:t>先頭</a:t>
            </a:r>
            <a:r>
              <a:rPr lang="en-US" altLang="ja-JP" sz="2400" dirty="0" err="1">
                <a:latin typeface="Hiragino Maru Gothic ProN W4" panose="020F0400000000000000" pitchFamily="34" charset="-128"/>
                <a:ea typeface="Hiragino Maru Gothic ProN W4" panose="020F0400000000000000" pitchFamily="34" charset="-128"/>
              </a:rPr>
              <a:t>200</a:t>
            </a:r>
            <a:r>
              <a:rPr lang="ja-JP" altLang="en-US" sz="2400" dirty="0" err="1">
                <a:latin typeface="Hiragino Maru Gothic ProN W4" panose="020F0400000000000000" pitchFamily="34" charset="-128"/>
                <a:ea typeface="Hiragino Maru Gothic ProN W4" panose="020F0400000000000000" pitchFamily="34" charset="-128"/>
              </a:rPr>
              <a:t>個の正解ラベル</a:t>
            </a:r>
            <a:endParaRPr lang="en-US" altLang="ja-JP" sz="2400" dirty="0" err="1">
              <a:latin typeface="Hiragino Maru Gothic ProN W4" panose="020F0400000000000000" pitchFamily="34" charset="-128"/>
              <a:ea typeface="Hiragino Maru Gothic ProN W4" panose="020F0400000000000000" pitchFamily="34" charset="-128"/>
            </a:endParaRPr>
          </a:p>
          <a:p>
            <a:r>
              <a:rPr lang="en-US" altLang="ja-JP" sz="2400" dirty="0" err="1">
                <a:latin typeface="Hiragino Maru Gothic ProN W4" panose="020F0400000000000000" pitchFamily="34" charset="-128"/>
                <a:ea typeface="Hiragino Maru Gothic ProN W4" panose="020F0400000000000000" pitchFamily="34" charset="-128"/>
              </a:rPr>
              <a:t>(1</a:t>
            </a:r>
            <a:r>
              <a:rPr lang="ja-JP" altLang="en-US" sz="2400" dirty="0" err="1">
                <a:latin typeface="Hiragino Maru Gothic ProN W4" panose="020F0400000000000000" pitchFamily="34" charset="-128"/>
                <a:ea typeface="Hiragino Maru Gothic ProN W4" panose="020F0400000000000000" pitchFamily="34" charset="-128"/>
              </a:rPr>
              <a:t>つ目の画像は</a:t>
            </a:r>
            <a:r>
              <a:rPr lang="en-US" altLang="ja-JP" sz="2400" dirty="0" err="1">
                <a:latin typeface="Hiragino Maru Gothic ProN W4" panose="020F0400000000000000" pitchFamily="34" charset="-128"/>
                <a:ea typeface="Hiragino Maru Gothic ProN W4" panose="020F0400000000000000" pitchFamily="34" charset="-128"/>
              </a:rPr>
              <a:t>5, 2</a:t>
            </a:r>
            <a:r>
              <a:rPr lang="ja-JP" altLang="en-US" sz="2400" dirty="0" err="1">
                <a:latin typeface="Hiragino Maru Gothic ProN W4" panose="020F0400000000000000" pitchFamily="34" charset="-128"/>
                <a:ea typeface="Hiragino Maru Gothic ProN W4" panose="020F0400000000000000" pitchFamily="34" charset="-128"/>
              </a:rPr>
              <a:t>つ目の画像は</a:t>
            </a:r>
            <a:r>
              <a:rPr lang="en-US" altLang="ja-JP" sz="2400" dirty="0" err="1">
                <a:latin typeface="Hiragino Maru Gothic ProN W4" panose="020F0400000000000000" pitchFamily="34" charset="-128"/>
                <a:ea typeface="Hiragino Maru Gothic ProN W4" panose="020F0400000000000000" pitchFamily="34" charset="-128"/>
              </a:rPr>
              <a:t>0, ..., 200</a:t>
            </a:r>
            <a:r>
              <a:rPr lang="ja-JP" altLang="en-US" sz="2400" dirty="0" err="1">
                <a:latin typeface="Hiragino Maru Gothic ProN W4" panose="020F0400000000000000" pitchFamily="34" charset="-128"/>
                <a:ea typeface="Hiragino Maru Gothic ProN W4" panose="020F0400000000000000" pitchFamily="34" charset="-128"/>
              </a:rPr>
              <a:t>個目の画像は</a:t>
            </a:r>
            <a:r>
              <a:rPr lang="en-US" altLang="ja-JP" sz="2400" dirty="0" err="1">
                <a:latin typeface="Hiragino Maru Gothic ProN W4" panose="020F0400000000000000" pitchFamily="34" charset="-128"/>
                <a:ea typeface="Hiragino Maru Gothic ProN W4" panose="020F0400000000000000" pitchFamily="34" charset="-128"/>
              </a:rPr>
              <a:t>2)</a:t>
            </a:r>
            <a:endParaRPr lang="ja-JP" altLang="en-US" sz="2400" dirty="0">
              <a:latin typeface="Hiragino Maru Gothic ProN W4" panose="020F0400000000000000" pitchFamily="34" charset="-128"/>
              <a:ea typeface="Hiragino Maru Gothic ProN W4" panose="020F0400000000000000" pitchFamily="34" charset="-128"/>
            </a:endParaRPr>
          </a:p>
        </p:txBody>
      </p:sp>
      <p:pic>
        <p:nvPicPr>
          <p:cNvPr id="17" name="図 1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22E6ACC5-29DF-FA6F-50CB-8D88C6614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229" y="1191567"/>
            <a:ext cx="4260366" cy="5122013"/>
          </a:xfrm>
          <a:prstGeom prst="rect">
            <a:avLst/>
          </a:prstGeom>
        </p:spPr>
      </p:pic>
      <p:pic>
        <p:nvPicPr>
          <p:cNvPr id="19" name="図 18" descr="カレンダー が含まれている画像&#10;&#10;自動的に生成された説明">
            <a:extLst>
              <a:ext uri="{FF2B5EF4-FFF2-40B4-BE49-F238E27FC236}">
                <a16:creationId xmlns:a16="http://schemas.microsoft.com/office/drawing/2014/main" id="{C59A0600-BFC8-7361-D818-8CD694542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447" y="1754386"/>
            <a:ext cx="6966882" cy="2494039"/>
          </a:xfrm>
          <a:prstGeom prst="rect">
            <a:avLst/>
          </a:prstGeom>
          <a:ln>
            <a:solidFill>
              <a:schemeClr val="tx1"/>
            </a:solidFill>
          </a:ln>
        </p:spPr>
      </p:pic>
    </p:spTree>
    <p:extLst>
      <p:ext uri="{BB962C8B-B14F-4D97-AF65-F5344CB8AC3E}">
        <p14:creationId xmlns:p14="http://schemas.microsoft.com/office/powerpoint/2010/main" val="135926291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次元削減の例：主成分分析">
            <a:extLst>
              <a:ext uri="{FF2B5EF4-FFF2-40B4-BE49-F238E27FC236}">
                <a16:creationId xmlns:a16="http://schemas.microsoft.com/office/drawing/2014/main" id="{570E1ED8-A4F3-4B52-817F-0134214BD078}"/>
              </a:ext>
            </a:extLst>
          </p:cNvPr>
          <p:cNvSpPr txBox="1"/>
          <p:nvPr/>
        </p:nvSpPr>
        <p:spPr>
          <a:xfrm>
            <a:off x="3021440" y="881685"/>
            <a:ext cx="5849358"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a:latin typeface="Hiragino Maru Gothic ProN W4" panose="020F0400000000000000" pitchFamily="34" charset="-128"/>
                <a:ea typeface="Hiragino Maru Gothic ProN W4" panose="020F0400000000000000" pitchFamily="34" charset="-128"/>
              </a:rPr>
              <a:t>あやめのデータセットは</a:t>
            </a:r>
            <a:r>
              <a:rPr lang="en-US" altLang="ja-JP" sz="2050" dirty="0">
                <a:latin typeface="Hiragino Maru Gothic ProN W4" panose="020F0400000000000000" pitchFamily="34" charset="-128"/>
                <a:ea typeface="Hiragino Maru Gothic ProN W4" panose="020F0400000000000000" pitchFamily="34" charset="-128"/>
              </a:rPr>
              <a:t>scikit-learn</a:t>
            </a:r>
            <a:r>
              <a:rPr lang="ja-JP" altLang="en-US" sz="2050" dirty="0">
                <a:latin typeface="Hiragino Maru Gothic ProN W4" panose="020F0400000000000000" pitchFamily="34" charset="-128"/>
                <a:ea typeface="Hiragino Maru Gothic ProN W4" panose="020F0400000000000000" pitchFamily="34" charset="-128"/>
              </a:rPr>
              <a:t>に入っている</a:t>
            </a:r>
            <a:endParaRPr sz="2050" dirty="0">
              <a:latin typeface="Hiragino Maru Gothic ProN W4" panose="020F0400000000000000" pitchFamily="34" charset="-128"/>
              <a:ea typeface="Hiragino Maru Gothic ProN W4" panose="020F0400000000000000" pitchFamily="34" charset="-128"/>
            </a:endParaRPr>
          </a:p>
        </p:txBody>
      </p:sp>
      <p:pic>
        <p:nvPicPr>
          <p:cNvPr id="3" name="図 2" descr="テキスト&#10;&#10;自動的に生成された説明">
            <a:extLst>
              <a:ext uri="{FF2B5EF4-FFF2-40B4-BE49-F238E27FC236}">
                <a16:creationId xmlns:a16="http://schemas.microsoft.com/office/drawing/2014/main" id="{0B58A80C-F703-5FFB-B6D5-DF763B1F600A}"/>
              </a:ext>
            </a:extLst>
          </p:cNvPr>
          <p:cNvPicPr>
            <a:picLocks noChangeAspect="1"/>
          </p:cNvPicPr>
          <p:nvPr/>
        </p:nvPicPr>
        <p:blipFill rotWithShape="1">
          <a:blip r:embed="rId2">
            <a:extLst>
              <a:ext uri="{28A0092B-C50C-407E-A947-70E740481C1C}">
                <a14:useLocalDpi xmlns:a14="http://schemas.microsoft.com/office/drawing/2010/main" val="0"/>
              </a:ext>
            </a:extLst>
          </a:blip>
          <a:srcRect t="13265"/>
          <a:stretch/>
        </p:blipFill>
        <p:spPr>
          <a:xfrm>
            <a:off x="2839901" y="1433467"/>
            <a:ext cx="6527800" cy="693964"/>
          </a:xfrm>
          <a:prstGeom prst="rect">
            <a:avLst/>
          </a:prstGeom>
          <a:ln>
            <a:solidFill>
              <a:schemeClr val="tx1"/>
            </a:solidFill>
          </a:ln>
        </p:spPr>
      </p:pic>
      <p:sp>
        <p:nvSpPr>
          <p:cNvPr id="4" name="四角形">
            <a:extLst>
              <a:ext uri="{FF2B5EF4-FFF2-40B4-BE49-F238E27FC236}">
                <a16:creationId xmlns:a16="http://schemas.microsoft.com/office/drawing/2014/main" id="{3E4A5457-31A9-31BC-91C9-6AA47100D450}"/>
              </a:ext>
            </a:extLst>
          </p:cNvPr>
          <p:cNvSpPr/>
          <p:nvPr/>
        </p:nvSpPr>
        <p:spPr>
          <a:xfrm>
            <a:off x="-8528" y="-2634"/>
            <a:ext cx="12336599"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5" name="次元削減の例：主成分分析">
            <a:extLst>
              <a:ext uri="{FF2B5EF4-FFF2-40B4-BE49-F238E27FC236}">
                <a16:creationId xmlns:a16="http://schemas.microsoft.com/office/drawing/2014/main" id="{3FCBCA24-1520-4D01-5F31-A5ECB29F31F7}"/>
              </a:ext>
            </a:extLst>
          </p:cNvPr>
          <p:cNvSpPr txBox="1"/>
          <p:nvPr/>
        </p:nvSpPr>
        <p:spPr>
          <a:xfrm>
            <a:off x="4224494" y="160963"/>
            <a:ext cx="3743012"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あやめ</a:t>
            </a:r>
            <a:r>
              <a:rPr lang="en-US" altLang="ja-JP" sz="2050" dirty="0" err="1">
                <a:solidFill>
                  <a:schemeClr val="bg1"/>
                </a:solidFill>
                <a:latin typeface="Hiragino Maru Gothic ProN W4" panose="020F0400000000000000" pitchFamily="34" charset="-128"/>
                <a:ea typeface="Hiragino Maru Gothic ProN W4" panose="020F0400000000000000" pitchFamily="34" charset="-128"/>
              </a:rPr>
              <a:t>(iris)</a:t>
            </a:r>
            <a:r>
              <a:rPr lang="ja-JP" altLang="en-US" sz="2050" dirty="0" err="1">
                <a:solidFill>
                  <a:schemeClr val="bg1"/>
                </a:solidFill>
                <a:latin typeface="Hiragino Maru Gothic ProN W4" panose="020F0400000000000000" pitchFamily="34" charset="-128"/>
                <a:ea typeface="Hiragino Maru Gothic ProN W4" panose="020F0400000000000000" pitchFamily="34" charset="-128"/>
              </a:rPr>
              <a:t>のデータの読み込み</a:t>
            </a:r>
            <a:endParaRPr sz="2050" dirty="0">
              <a:solidFill>
                <a:schemeClr val="bg1"/>
              </a:solidFill>
              <a:latin typeface="Hiragino Maru Gothic ProN W4" panose="020F0400000000000000" pitchFamily="34" charset="-128"/>
              <a:ea typeface="Hiragino Maru Gothic ProN W4" panose="020F0400000000000000" pitchFamily="34" charset="-128"/>
            </a:endParaRPr>
          </a:p>
        </p:txBody>
      </p:sp>
      <p:pic>
        <p:nvPicPr>
          <p:cNvPr id="7" name="図 6" descr="グラフ が含まれている画像&#10;&#10;自動的に生成された説明">
            <a:extLst>
              <a:ext uri="{FF2B5EF4-FFF2-40B4-BE49-F238E27FC236}">
                <a16:creationId xmlns:a16="http://schemas.microsoft.com/office/drawing/2014/main" id="{3AB5438E-7880-5BD3-7C88-4F4D5F03E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532" y="2562229"/>
            <a:ext cx="3771900" cy="1003300"/>
          </a:xfrm>
          <a:prstGeom prst="rect">
            <a:avLst/>
          </a:prstGeom>
          <a:ln>
            <a:solidFill>
              <a:schemeClr val="tx1"/>
            </a:solidFill>
          </a:ln>
        </p:spPr>
      </p:pic>
      <p:sp>
        <p:nvSpPr>
          <p:cNvPr id="12" name="次元削減の例：主成分分析">
            <a:extLst>
              <a:ext uri="{FF2B5EF4-FFF2-40B4-BE49-F238E27FC236}">
                <a16:creationId xmlns:a16="http://schemas.microsoft.com/office/drawing/2014/main" id="{4D2A60C7-3733-A84F-CD04-0BEFF89FF276}"/>
              </a:ext>
            </a:extLst>
          </p:cNvPr>
          <p:cNvSpPr txBox="1"/>
          <p:nvPr/>
        </p:nvSpPr>
        <p:spPr>
          <a:xfrm>
            <a:off x="5839336" y="2562229"/>
            <a:ext cx="5079917" cy="682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r>
              <a:rPr lang="en-US" altLang="ja-JP" sz="2050" dirty="0">
                <a:latin typeface="Hiragino Maru Gothic ProN W4" panose="020F0400000000000000" pitchFamily="34" charset="-128"/>
                <a:ea typeface="Hiragino Maru Gothic ProN W4" panose="020F0400000000000000" pitchFamily="34" charset="-128"/>
              </a:rPr>
              <a:t>load_iris()</a:t>
            </a:r>
            <a:r>
              <a:rPr lang="ja-JP" altLang="en-US" sz="2050" dirty="0">
                <a:latin typeface="Hiragino Maru Gothic ProN W4" panose="020F0400000000000000" pitchFamily="34" charset="-128"/>
                <a:ea typeface="Hiragino Maru Gothic ProN W4" panose="020F0400000000000000" pitchFamily="34" charset="-128"/>
              </a:rPr>
              <a:t>で読み込み</a:t>
            </a:r>
            <a:r>
              <a:rPr lang="en-US" altLang="ja-JP" sz="2050" dirty="0">
                <a:latin typeface="Hiragino Maru Gothic ProN W4" panose="020F0400000000000000" pitchFamily="34" charset="-128"/>
                <a:ea typeface="Hiragino Maru Gothic ProN W4" panose="020F0400000000000000" pitchFamily="34" charset="-128"/>
              </a:rPr>
              <a:t>iris</a:t>
            </a:r>
            <a:r>
              <a:rPr lang="ja-JP" altLang="en-US" sz="2050" dirty="0">
                <a:latin typeface="Hiragino Maru Gothic ProN W4" panose="020F0400000000000000" pitchFamily="34" charset="-128"/>
                <a:ea typeface="Hiragino Maru Gothic ProN W4" panose="020F0400000000000000" pitchFamily="34" charset="-128"/>
              </a:rPr>
              <a:t>という変数に格納</a:t>
            </a:r>
            <a:endParaRPr lang="en-US" altLang="ja-JP" sz="2050" dirty="0">
              <a:latin typeface="Hiragino Maru Gothic ProN W4" panose="020F0400000000000000" pitchFamily="34" charset="-128"/>
              <a:ea typeface="Hiragino Maru Gothic ProN W4" panose="020F0400000000000000" pitchFamily="34" charset="-128"/>
            </a:endParaRPr>
          </a:p>
          <a:p>
            <a:r>
              <a:rPr lang="ja-JP" altLang="en-US" sz="2050" dirty="0">
                <a:latin typeface="Hiragino Maru Gothic ProN W4" panose="020F0400000000000000" pitchFamily="34" charset="-128"/>
                <a:ea typeface="Hiragino Maru Gothic ProN W4" panose="020F0400000000000000" pitchFamily="34" charset="-128"/>
              </a:rPr>
              <a:t>そして表示</a:t>
            </a:r>
            <a:endParaRPr sz="2050" dirty="0">
              <a:latin typeface="Hiragino Maru Gothic ProN W4" panose="020F0400000000000000" pitchFamily="34" charset="-128"/>
              <a:ea typeface="Hiragino Maru Gothic ProN W4" panose="020F0400000000000000" pitchFamily="34" charset="-128"/>
            </a:endParaRPr>
          </a:p>
        </p:txBody>
      </p:sp>
      <p:pic>
        <p:nvPicPr>
          <p:cNvPr id="13" name="IMG_4222.PNG" descr="IMG_4222.PNG">
            <a:extLst>
              <a:ext uri="{FF2B5EF4-FFF2-40B4-BE49-F238E27FC236}">
                <a16:creationId xmlns:a16="http://schemas.microsoft.com/office/drawing/2014/main" id="{3F29E7AE-403F-FE93-A3DF-5B25DD2F501D}"/>
              </a:ext>
            </a:extLst>
          </p:cNvPr>
          <p:cNvPicPr>
            <a:picLocks noChangeAspect="1"/>
          </p:cNvPicPr>
          <p:nvPr/>
        </p:nvPicPr>
        <p:blipFill>
          <a:blip r:embed="rId4"/>
          <a:srcRect l="4954" t="22582" r="5738" b="12516"/>
          <a:stretch>
            <a:fillRect/>
          </a:stretch>
        </p:blipFill>
        <p:spPr>
          <a:xfrm>
            <a:off x="1198040" y="4315378"/>
            <a:ext cx="5829193" cy="2381660"/>
          </a:xfrm>
          <a:prstGeom prst="rect">
            <a:avLst/>
          </a:prstGeom>
          <a:ln w="12700">
            <a:miter lim="400000"/>
          </a:ln>
        </p:spPr>
      </p:pic>
      <p:sp>
        <p:nvSpPr>
          <p:cNvPr id="14" name="あやめのデータ(iris.csv)">
            <a:extLst>
              <a:ext uri="{FF2B5EF4-FFF2-40B4-BE49-F238E27FC236}">
                <a16:creationId xmlns:a16="http://schemas.microsoft.com/office/drawing/2014/main" id="{633117A1-1CF4-2E8F-768B-8A67578A16FF}"/>
              </a:ext>
            </a:extLst>
          </p:cNvPr>
          <p:cNvSpPr txBox="1"/>
          <p:nvPr/>
        </p:nvSpPr>
        <p:spPr>
          <a:xfrm>
            <a:off x="3021440" y="3894750"/>
            <a:ext cx="220573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a:lvl1pPr>
          </a:lstStyle>
          <a:p>
            <a:r>
              <a:rPr sz="2400" dirty="0" err="1">
                <a:latin typeface="Hiragino Maru Gothic ProN W4" panose="020F0400000000000000" pitchFamily="34" charset="-128"/>
                <a:ea typeface="Hiragino Maru Gothic ProN W4" panose="020F0400000000000000" pitchFamily="34" charset="-128"/>
              </a:rPr>
              <a:t>あやめのデータ</a:t>
            </a:r>
            <a:endParaRPr sz="2400" dirty="0">
              <a:latin typeface="Hiragino Maru Gothic ProN W4" panose="020F0400000000000000" pitchFamily="34" charset="-128"/>
              <a:ea typeface="Hiragino Maru Gothic ProN W4" panose="020F0400000000000000" pitchFamily="34" charset="-128"/>
            </a:endParaRPr>
          </a:p>
        </p:txBody>
      </p:sp>
      <p:sp>
        <p:nvSpPr>
          <p:cNvPr id="15" name="変数4つ…">
            <a:extLst>
              <a:ext uri="{FF2B5EF4-FFF2-40B4-BE49-F238E27FC236}">
                <a16:creationId xmlns:a16="http://schemas.microsoft.com/office/drawing/2014/main" id="{7A4BA338-CC3A-7EDA-5F71-8230485A5EA2}"/>
              </a:ext>
            </a:extLst>
          </p:cNvPr>
          <p:cNvSpPr txBox="1"/>
          <p:nvPr/>
        </p:nvSpPr>
        <p:spPr>
          <a:xfrm>
            <a:off x="7757484" y="4047919"/>
            <a:ext cx="3220433" cy="9746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600"/>
            </a:pPr>
            <a:r>
              <a:rPr sz="2000" dirty="0">
                <a:latin typeface="Hiragino Maru Gothic ProN W4" panose="020F0400000000000000" pitchFamily="34" charset="-128"/>
                <a:ea typeface="Hiragino Maru Gothic ProN W4" panose="020F0400000000000000" pitchFamily="34" charset="-128"/>
              </a:rPr>
              <a:t>変数4つ</a:t>
            </a:r>
          </a:p>
          <a:p>
            <a:pPr algn="l">
              <a:defRPr sz="3600"/>
            </a:pPr>
            <a:r>
              <a:rPr sz="2000" dirty="0">
                <a:latin typeface="Hiragino Maru Gothic ProN W4" panose="020F0400000000000000" pitchFamily="34" charset="-128"/>
                <a:ea typeface="Hiragino Maru Gothic ProN W4" panose="020F0400000000000000" pitchFamily="34" charset="-128"/>
              </a:rPr>
              <a:t>　Sepal(</a:t>
            </a:r>
            <a:r>
              <a:rPr sz="2000" dirty="0" err="1">
                <a:latin typeface="Hiragino Maru Gothic ProN W4" panose="020F0400000000000000" pitchFamily="34" charset="-128"/>
                <a:ea typeface="Hiragino Maru Gothic ProN W4" panose="020F0400000000000000" pitchFamily="34" charset="-128"/>
              </a:rPr>
              <a:t>がく片</a:t>
            </a:r>
            <a:r>
              <a:rPr sz="2000" dirty="0">
                <a:latin typeface="Hiragino Maru Gothic ProN W4" panose="020F0400000000000000" pitchFamily="34" charset="-128"/>
                <a:ea typeface="Hiragino Maru Gothic ProN W4" panose="020F0400000000000000" pitchFamily="34" charset="-128"/>
              </a:rPr>
              <a:t>)</a:t>
            </a:r>
            <a:r>
              <a:rPr sz="2000" dirty="0" err="1">
                <a:latin typeface="Hiragino Maru Gothic ProN W4" panose="020F0400000000000000" pitchFamily="34" charset="-128"/>
                <a:ea typeface="Hiragino Maru Gothic ProN W4" panose="020F0400000000000000" pitchFamily="34" charset="-128"/>
              </a:rPr>
              <a:t>の長さと幅</a:t>
            </a:r>
            <a:endParaRPr sz="2000" dirty="0">
              <a:latin typeface="Hiragino Maru Gothic ProN W4" panose="020F0400000000000000" pitchFamily="34" charset="-128"/>
              <a:ea typeface="Hiragino Maru Gothic ProN W4" panose="020F0400000000000000" pitchFamily="34" charset="-128"/>
            </a:endParaRPr>
          </a:p>
          <a:p>
            <a:pPr algn="l">
              <a:defRPr sz="3600"/>
            </a:pPr>
            <a:r>
              <a:rPr sz="2000" dirty="0">
                <a:latin typeface="Hiragino Maru Gothic ProN W4" panose="020F0400000000000000" pitchFamily="34" charset="-128"/>
                <a:ea typeface="Hiragino Maru Gothic ProN W4" panose="020F0400000000000000" pitchFamily="34" charset="-128"/>
              </a:rPr>
              <a:t>　Petal(</a:t>
            </a:r>
            <a:r>
              <a:rPr sz="2000" dirty="0" err="1">
                <a:latin typeface="Hiragino Maru Gothic ProN W4" panose="020F0400000000000000" pitchFamily="34" charset="-128"/>
                <a:ea typeface="Hiragino Maru Gothic ProN W4" panose="020F0400000000000000" pitchFamily="34" charset="-128"/>
              </a:rPr>
              <a:t>花びら</a:t>
            </a:r>
            <a:r>
              <a:rPr sz="2000" dirty="0">
                <a:latin typeface="Hiragino Maru Gothic ProN W4" panose="020F0400000000000000" pitchFamily="34" charset="-128"/>
                <a:ea typeface="Hiragino Maru Gothic ProN W4" panose="020F0400000000000000" pitchFamily="34" charset="-128"/>
              </a:rPr>
              <a:t>)</a:t>
            </a:r>
            <a:r>
              <a:rPr sz="2000" dirty="0" err="1">
                <a:latin typeface="Hiragino Maru Gothic ProN W4" panose="020F0400000000000000" pitchFamily="34" charset="-128"/>
                <a:ea typeface="Hiragino Maru Gothic ProN W4" panose="020F0400000000000000" pitchFamily="34" charset="-128"/>
              </a:rPr>
              <a:t>の長さと幅</a:t>
            </a:r>
            <a:endParaRPr sz="2000" dirty="0">
              <a:latin typeface="Hiragino Maru Gothic ProN W4" panose="020F0400000000000000" pitchFamily="34" charset="-128"/>
              <a:ea typeface="Hiragino Maru Gothic ProN W4" panose="020F0400000000000000" pitchFamily="34" charset="-128"/>
            </a:endParaRPr>
          </a:p>
        </p:txBody>
      </p:sp>
      <p:sp>
        <p:nvSpPr>
          <p:cNvPr id="16" name="正解が3種類(Versiclolor、Setosa、Virginica)">
            <a:extLst>
              <a:ext uri="{FF2B5EF4-FFF2-40B4-BE49-F238E27FC236}">
                <a16:creationId xmlns:a16="http://schemas.microsoft.com/office/drawing/2014/main" id="{67317F3A-294E-4068-4D52-56E0EF463441}"/>
              </a:ext>
            </a:extLst>
          </p:cNvPr>
          <p:cNvSpPr txBox="1"/>
          <p:nvPr/>
        </p:nvSpPr>
        <p:spPr>
          <a:xfrm>
            <a:off x="7855872" y="5238188"/>
            <a:ext cx="2218556" cy="11592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a:lvl1pPr>
          </a:lstStyle>
          <a:p>
            <a:pPr algn="l"/>
            <a:r>
              <a:rPr sz="1800" dirty="0">
                <a:latin typeface="Hiragino Maru Gothic ProN W4" panose="020F0400000000000000" pitchFamily="34" charset="-128"/>
                <a:ea typeface="Hiragino Maru Gothic ProN W4" panose="020F0400000000000000" pitchFamily="34" charset="-128"/>
              </a:rPr>
              <a:t>正解が3種類</a:t>
            </a:r>
            <a:endParaRPr lang="en-US" sz="1800" dirty="0">
              <a:latin typeface="Hiragino Maru Gothic ProN W4" panose="020F0400000000000000" pitchFamily="34" charset="-128"/>
              <a:ea typeface="Hiragino Maru Gothic ProN W4" panose="020F0400000000000000" pitchFamily="34" charset="-128"/>
            </a:endParaRPr>
          </a:p>
          <a:p>
            <a:pPr algn="l"/>
            <a:r>
              <a:rPr lang="ja-JP" altLang="en-US" sz="1800" dirty="0">
                <a:latin typeface="Hiragino Maru Gothic ProN W4" panose="020F0400000000000000" pitchFamily="34" charset="-128"/>
                <a:ea typeface="Hiragino Maru Gothic ProN W4" panose="020F0400000000000000" pitchFamily="34" charset="-128"/>
              </a:rPr>
              <a:t>   ヒオウギアヤメ</a:t>
            </a:r>
            <a:r>
              <a:rPr lang="en-US" altLang="ja-JP" sz="1800" dirty="0">
                <a:latin typeface="Hiragino Maru Gothic ProN W4" panose="020F0400000000000000" pitchFamily="34" charset="-128"/>
                <a:ea typeface="Hiragino Maru Gothic ProN W4" panose="020F0400000000000000" pitchFamily="34" charset="-128"/>
              </a:rPr>
              <a:t>(0)</a:t>
            </a:r>
          </a:p>
          <a:p>
            <a:pPr algn="l"/>
            <a:r>
              <a:rPr lang="ja-JP" altLang="en-US" sz="1800" dirty="0">
                <a:latin typeface="Hiragino Maru Gothic ProN W4" panose="020F0400000000000000" pitchFamily="34" charset="-128"/>
                <a:ea typeface="Hiragino Maru Gothic ProN W4" panose="020F0400000000000000" pitchFamily="34" charset="-128"/>
              </a:rPr>
              <a:t>   ブルーフラッグ</a:t>
            </a:r>
            <a:r>
              <a:rPr lang="en-US" altLang="ja-JP" sz="1800" dirty="0">
                <a:latin typeface="Hiragino Maru Gothic ProN W4" panose="020F0400000000000000" pitchFamily="34" charset="-128"/>
                <a:ea typeface="Hiragino Maru Gothic ProN W4" panose="020F0400000000000000" pitchFamily="34" charset="-128"/>
              </a:rPr>
              <a:t>(1)</a:t>
            </a:r>
          </a:p>
          <a:p>
            <a:pPr algn="l"/>
            <a:r>
              <a:rPr lang="ja-JP" altLang="en-US" sz="1800" dirty="0">
                <a:latin typeface="Hiragino Maru Gothic ProN W4" panose="020F0400000000000000" pitchFamily="34" charset="-128"/>
                <a:ea typeface="Hiragino Maru Gothic ProN W4" panose="020F0400000000000000" pitchFamily="34" charset="-128"/>
              </a:rPr>
              <a:t>   バージニカ</a:t>
            </a:r>
            <a:r>
              <a:rPr lang="en-US" altLang="ja-JP" sz="1800" dirty="0">
                <a:latin typeface="Hiragino Maru Gothic ProN W4" panose="020F0400000000000000" pitchFamily="34" charset="-128"/>
                <a:ea typeface="Hiragino Maru Gothic ProN W4" panose="020F0400000000000000" pitchFamily="34" charset="-128"/>
              </a:rPr>
              <a:t>(</a:t>
            </a:r>
            <a:r>
              <a:rPr lang="en-US" sz="1800" dirty="0">
                <a:latin typeface="Hiragino Maru Gothic ProN W4" panose="020F0400000000000000" pitchFamily="34" charset="-128"/>
                <a:ea typeface="Hiragino Maru Gothic ProN W4" panose="020F0400000000000000" pitchFamily="34" charset="-128"/>
              </a:rPr>
              <a:t>2</a:t>
            </a:r>
            <a:r>
              <a:rPr sz="1800" dirty="0">
                <a:latin typeface="Hiragino Maru Gothic ProN W4" panose="020F0400000000000000" pitchFamily="34" charset="-128"/>
                <a:ea typeface="Hiragino Maru Gothic ProN W4" panose="020F0400000000000000" pitchFamily="34" charset="-128"/>
              </a:rPr>
              <a:t>)</a:t>
            </a:r>
          </a:p>
        </p:txBody>
      </p:sp>
    </p:spTree>
    <p:extLst>
      <p:ext uri="{BB962C8B-B14F-4D97-AF65-F5344CB8AC3E}">
        <p14:creationId xmlns:p14="http://schemas.microsoft.com/office/powerpoint/2010/main" val="224722340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BFA1F-2EB4-8069-202E-39028120D0D4}"/>
            </a:ext>
          </a:extLst>
        </p:cNvPr>
        <p:cNvGrpSpPr/>
        <p:nvPr/>
      </p:nvGrpSpPr>
      <p:grpSpPr>
        <a:xfrm>
          <a:off x="0" y="0"/>
          <a:ext cx="0" cy="0"/>
          <a:chOff x="0" y="0"/>
          <a:chExt cx="0" cy="0"/>
        </a:xfrm>
      </p:grpSpPr>
      <p:sp>
        <p:nvSpPr>
          <p:cNvPr id="6" name="四角形">
            <a:extLst>
              <a:ext uri="{FF2B5EF4-FFF2-40B4-BE49-F238E27FC236}">
                <a16:creationId xmlns:a16="http://schemas.microsoft.com/office/drawing/2014/main" id="{76C7BAC8-7397-7006-DDE3-EB0D359F9743}"/>
              </a:ext>
            </a:extLst>
          </p:cNvPr>
          <p:cNvSpPr/>
          <p:nvPr/>
        </p:nvSpPr>
        <p:spPr>
          <a:xfrm>
            <a:off x="-178420" y="-2634"/>
            <a:ext cx="12378223" cy="894732"/>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7" name="次元削減の例：主成分分析">
            <a:extLst>
              <a:ext uri="{FF2B5EF4-FFF2-40B4-BE49-F238E27FC236}">
                <a16:creationId xmlns:a16="http://schemas.microsoft.com/office/drawing/2014/main" id="{C14A27F6-DE96-C35C-847A-4B21F5D16B17}"/>
              </a:ext>
            </a:extLst>
          </p:cNvPr>
          <p:cNvSpPr txBox="1"/>
          <p:nvPr/>
        </p:nvSpPr>
        <p:spPr>
          <a:xfrm>
            <a:off x="4048163" y="167033"/>
            <a:ext cx="4095673"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mnist</a:t>
            </a:r>
            <a:r>
              <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rPr>
              <a:t>のデータで</a:t>
            </a:r>
            <a:r>
              <a:rPr lang="en-US" altLang="ja-JP" sz="3200" dirty="0">
                <a:solidFill>
                  <a:schemeClr val="bg1"/>
                </a:solidFill>
                <a:latin typeface="Hiragino Maru Gothic ProN W4" panose="020F0400000000000000" pitchFamily="34" charset="-128"/>
                <a:ea typeface="Hiragino Maru Gothic ProN W4" panose="020F0400000000000000" pitchFamily="34" charset="-128"/>
              </a:rPr>
              <a:t>PCA</a:t>
            </a:r>
            <a:endPar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5" name="テキスト ボックス 14">
            <a:extLst>
              <a:ext uri="{FF2B5EF4-FFF2-40B4-BE49-F238E27FC236}">
                <a16:creationId xmlns:a16="http://schemas.microsoft.com/office/drawing/2014/main" id="{F04DD643-11BD-B0AC-6D81-38D360F68739}"/>
              </a:ext>
            </a:extLst>
          </p:cNvPr>
          <p:cNvSpPr txBox="1"/>
          <p:nvPr/>
        </p:nvSpPr>
        <p:spPr>
          <a:xfrm>
            <a:off x="7508233" y="1408890"/>
            <a:ext cx="4374076" cy="3046988"/>
          </a:xfrm>
          <a:prstGeom prst="rect">
            <a:avLst/>
          </a:prstGeom>
          <a:noFill/>
        </p:spPr>
        <p:txBody>
          <a:bodyPr wrap="square">
            <a:spAutoFit/>
          </a:bodyPr>
          <a:lstStyle/>
          <a:p>
            <a:r>
              <a:rPr lang="en-US" altLang="ja-JP" sz="2400" dirty="0" err="1">
                <a:latin typeface="Hiragino Maru Gothic ProN W4" panose="020F0400000000000000" pitchFamily="34" charset="-128"/>
                <a:ea typeface="Hiragino Maru Gothic ProN W4" panose="020F0400000000000000" pitchFamily="34" charset="-128"/>
              </a:rPr>
              <a:t>y200 == 0</a:t>
            </a:r>
          </a:p>
          <a:p>
            <a:r>
              <a:rPr lang="ja-JP" altLang="en-US" sz="2400" dirty="0" err="1">
                <a:latin typeface="Hiragino Maru Gothic ProN W4" panose="020F0400000000000000" pitchFamily="34" charset="-128"/>
                <a:ea typeface="Hiragino Maru Gothic ProN W4" panose="020F0400000000000000" pitchFamily="34" charset="-128"/>
              </a:rPr>
              <a:t>とすると、</a:t>
            </a:r>
            <a:r>
              <a:rPr lang="en-US" altLang="ja-JP" sz="2400" dirty="0" err="1">
                <a:latin typeface="Hiragino Maru Gothic ProN W4" panose="020F0400000000000000" pitchFamily="34" charset="-128"/>
                <a:ea typeface="Hiragino Maru Gothic ProN W4" panose="020F0400000000000000" pitchFamily="34" charset="-128"/>
              </a:rPr>
              <a:t>y200(200</a:t>
            </a:r>
            <a:r>
              <a:rPr lang="ja-JP" altLang="en-US" sz="2400" dirty="0" err="1">
                <a:latin typeface="Hiragino Maru Gothic ProN W4" panose="020F0400000000000000" pitchFamily="34" charset="-128"/>
                <a:ea typeface="Hiragino Maru Gothic ProN W4" panose="020F0400000000000000" pitchFamily="34" charset="-128"/>
              </a:rPr>
              <a:t>個の数字のデータ</a:t>
            </a:r>
            <a:r>
              <a:rPr lang="en-US" altLang="ja-JP" sz="2400" dirty="0" err="1">
                <a:latin typeface="Hiragino Maru Gothic ProN W4" panose="020F0400000000000000" pitchFamily="34" charset="-128"/>
                <a:ea typeface="Hiragino Maru Gothic ProN W4" panose="020F0400000000000000" pitchFamily="34" charset="-128"/>
              </a:rPr>
              <a:t>)</a:t>
            </a:r>
            <a:r>
              <a:rPr lang="ja-JP" altLang="en-US" sz="2400" dirty="0" err="1">
                <a:latin typeface="Hiragino Maru Gothic ProN W4" panose="020F0400000000000000" pitchFamily="34" charset="-128"/>
                <a:ea typeface="Hiragino Maru Gothic ProN W4" panose="020F0400000000000000" pitchFamily="34" charset="-128"/>
              </a:rPr>
              <a:t>のうち、</a:t>
            </a:r>
            <a:endParaRPr lang="en-US" altLang="ja-JP" sz="2400" dirty="0" err="1">
              <a:latin typeface="Hiragino Maru Gothic ProN W4" panose="020F0400000000000000" pitchFamily="34" charset="-128"/>
              <a:ea typeface="Hiragino Maru Gothic ProN W4" panose="020F0400000000000000" pitchFamily="34" charset="-128"/>
            </a:endParaRPr>
          </a:p>
          <a:p>
            <a:endParaRPr lang="en-US" altLang="ja-JP" sz="2400" dirty="0" err="1">
              <a:latin typeface="Hiragino Maru Gothic ProN W4" panose="020F0400000000000000" pitchFamily="34" charset="-128"/>
              <a:ea typeface="Hiragino Maru Gothic ProN W4" panose="020F0400000000000000" pitchFamily="34" charset="-128"/>
            </a:endParaRPr>
          </a:p>
          <a:p>
            <a:r>
              <a:rPr lang="en-US" altLang="ja-JP" sz="2400" dirty="0" err="1">
                <a:latin typeface="Hiragino Maru Gothic ProN W4" panose="020F0400000000000000" pitchFamily="34" charset="-128"/>
                <a:ea typeface="Hiragino Maru Gothic ProN W4" panose="020F0400000000000000" pitchFamily="34" charset="-128"/>
              </a:rPr>
              <a:t>0</a:t>
            </a:r>
            <a:r>
              <a:rPr lang="ja-JP" altLang="en-US" sz="2400" dirty="0" err="1">
                <a:latin typeface="Hiragino Maru Gothic ProN W4" panose="020F0400000000000000" pitchFamily="34" charset="-128"/>
                <a:ea typeface="Hiragino Maru Gothic ProN W4" panose="020F0400000000000000" pitchFamily="34" charset="-128"/>
              </a:rPr>
              <a:t>と等しければ</a:t>
            </a:r>
            <a:r>
              <a:rPr lang="en-US" altLang="ja-JP" sz="2400" dirty="0" err="1">
                <a:latin typeface="Hiragino Maru Gothic ProN W4" panose="020F0400000000000000" pitchFamily="34" charset="-128"/>
                <a:ea typeface="Hiragino Maru Gothic ProN W4" panose="020F0400000000000000" pitchFamily="34" charset="-128"/>
              </a:rPr>
              <a:t>True,</a:t>
            </a:r>
          </a:p>
          <a:p>
            <a:r>
              <a:rPr lang="en-US" altLang="ja-JP" sz="2400" dirty="0">
                <a:latin typeface="Hiragino Maru Gothic ProN W4" panose="020F0400000000000000" pitchFamily="34" charset="-128"/>
                <a:ea typeface="Hiragino Maru Gothic ProN W4" panose="020F0400000000000000" pitchFamily="34" charset="-128"/>
              </a:rPr>
              <a:t>0</a:t>
            </a:r>
            <a:r>
              <a:rPr lang="ja-JP" altLang="en-US" sz="2400" dirty="0">
                <a:latin typeface="Hiragino Maru Gothic ProN W4" panose="020F0400000000000000" pitchFamily="34" charset="-128"/>
                <a:ea typeface="Hiragino Maru Gothic ProN W4" panose="020F0400000000000000" pitchFamily="34" charset="-128"/>
              </a:rPr>
              <a:t>と等しく無ければ</a:t>
            </a:r>
            <a:r>
              <a:rPr lang="en-US" altLang="ja-JP" sz="2400" dirty="0">
                <a:latin typeface="Hiragino Maru Gothic ProN W4" panose="020F0400000000000000" pitchFamily="34" charset="-128"/>
                <a:ea typeface="Hiragino Maru Gothic ProN W4" panose="020F0400000000000000" pitchFamily="34" charset="-128"/>
              </a:rPr>
              <a:t>False</a:t>
            </a:r>
          </a:p>
          <a:p>
            <a:endParaRPr lang="en-US" altLang="ja-JP" sz="2400" dirty="0">
              <a:latin typeface="Hiragino Maru Gothic ProN W4" panose="020F0400000000000000" pitchFamily="34" charset="-128"/>
              <a:ea typeface="Hiragino Maru Gothic ProN W4" panose="020F0400000000000000" pitchFamily="34" charset="-128"/>
            </a:endParaRPr>
          </a:p>
          <a:p>
            <a:r>
              <a:rPr lang="ja-JP" altLang="en-US" sz="2400" dirty="0">
                <a:latin typeface="Hiragino Maru Gothic ProN W4" panose="020F0400000000000000" pitchFamily="34" charset="-128"/>
                <a:ea typeface="Hiragino Maru Gothic ProN W4" panose="020F0400000000000000" pitchFamily="34" charset="-128"/>
              </a:rPr>
              <a:t>が返ってきます</a:t>
            </a:r>
            <a:r>
              <a:rPr lang="en-US" altLang="ja-JP" sz="2400" dirty="0">
                <a:latin typeface="Hiragino Maru Gothic ProN W4" panose="020F0400000000000000" pitchFamily="34" charset="-128"/>
                <a:ea typeface="Hiragino Maru Gothic ProN W4" panose="020F0400000000000000" pitchFamily="34" charset="-128"/>
              </a:rPr>
              <a:t>numpy</a:t>
            </a:r>
            <a:r>
              <a:rPr lang="ja-JP" altLang="en-US" sz="2400" dirty="0">
                <a:latin typeface="Hiragino Maru Gothic ProN W4" panose="020F0400000000000000" pitchFamily="34" charset="-128"/>
                <a:ea typeface="Hiragino Maru Gothic ProN W4" panose="020F0400000000000000" pitchFamily="34" charset="-128"/>
              </a:rPr>
              <a:t>配列</a:t>
            </a:r>
            <a:r>
              <a:rPr lang="en-US" altLang="ja-JP" sz="2400" dirty="0">
                <a:latin typeface="Hiragino Maru Gothic ProN W4" panose="020F0400000000000000" pitchFamily="34" charset="-128"/>
                <a:ea typeface="Hiragino Maru Gothic ProN W4" panose="020F0400000000000000" pitchFamily="34" charset="-128"/>
              </a:rPr>
              <a:t>)</a:t>
            </a:r>
          </a:p>
        </p:txBody>
      </p:sp>
      <p:pic>
        <p:nvPicPr>
          <p:cNvPr id="3" name="図 2" descr="テキスト&#10;&#10;自動的に生成された説明">
            <a:extLst>
              <a:ext uri="{FF2B5EF4-FFF2-40B4-BE49-F238E27FC236}">
                <a16:creationId xmlns:a16="http://schemas.microsoft.com/office/drawing/2014/main" id="{F6E3BC92-BA93-E037-78B5-088E8F7EA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691" y="1239925"/>
            <a:ext cx="6966882" cy="5315589"/>
          </a:xfrm>
          <a:prstGeom prst="rect">
            <a:avLst/>
          </a:prstGeom>
          <a:ln>
            <a:solidFill>
              <a:schemeClr val="tx1"/>
            </a:solidFill>
          </a:ln>
        </p:spPr>
      </p:pic>
      <p:sp>
        <p:nvSpPr>
          <p:cNvPr id="4" name="テキスト ボックス 3">
            <a:extLst>
              <a:ext uri="{FF2B5EF4-FFF2-40B4-BE49-F238E27FC236}">
                <a16:creationId xmlns:a16="http://schemas.microsoft.com/office/drawing/2014/main" id="{757495F3-5845-109B-4D23-37BE35767D10}"/>
              </a:ext>
            </a:extLst>
          </p:cNvPr>
          <p:cNvSpPr txBox="1"/>
          <p:nvPr/>
        </p:nvSpPr>
        <p:spPr>
          <a:xfrm>
            <a:off x="7508233" y="4972670"/>
            <a:ext cx="4374076" cy="1200329"/>
          </a:xfrm>
          <a:prstGeom prst="rect">
            <a:avLst/>
          </a:prstGeom>
          <a:noFill/>
        </p:spPr>
        <p:txBody>
          <a:bodyPr wrap="square">
            <a:spAutoFit/>
          </a:bodyPr>
          <a:lstStyle/>
          <a:p>
            <a:r>
              <a:rPr lang="en-US" altLang="ja-JP" sz="2400" dirty="0" err="1">
                <a:latin typeface="Hiragino Maru Gothic ProN W4" panose="020F0400000000000000" pitchFamily="34" charset="-128"/>
                <a:ea typeface="Hiragino Maru Gothic ProN W4" panose="020F0400000000000000" pitchFamily="34" charset="-128"/>
              </a:rPr>
              <a:t>”==“</a:t>
            </a:r>
            <a:r>
              <a:rPr lang="ja-JP" altLang="en-US" sz="2400" dirty="0" err="1">
                <a:latin typeface="Hiragino Maru Gothic ProN W4" panose="020F0400000000000000" pitchFamily="34" charset="-128"/>
                <a:ea typeface="Hiragino Maru Gothic ProN W4" panose="020F0400000000000000" pitchFamily="34" charset="-128"/>
              </a:rPr>
              <a:t>等しい、</a:t>
            </a:r>
            <a:r>
              <a:rPr lang="en-US" altLang="ja-JP" sz="2400" dirty="0" err="1">
                <a:latin typeface="Hiragino Maru Gothic ProN W4" panose="020F0400000000000000" pitchFamily="34" charset="-128"/>
                <a:ea typeface="Hiragino Maru Gothic ProN W4" panose="020F0400000000000000" pitchFamily="34" charset="-128"/>
              </a:rPr>
              <a:t>”&gt;”</a:t>
            </a:r>
            <a:r>
              <a:rPr lang="ja-JP" altLang="en-US" sz="2400" dirty="0" err="1">
                <a:latin typeface="Hiragino Maru Gothic ProN W4" panose="020F0400000000000000" pitchFamily="34" charset="-128"/>
                <a:ea typeface="Hiragino Maru Gothic ProN W4" panose="020F0400000000000000" pitchFamily="34" charset="-128"/>
              </a:rPr>
              <a:t>大きい、</a:t>
            </a:r>
            <a:endParaRPr lang="en-US" altLang="ja-JP" sz="2400" dirty="0" err="1">
              <a:latin typeface="Hiragino Maru Gothic ProN W4" panose="020F0400000000000000" pitchFamily="34" charset="-128"/>
              <a:ea typeface="Hiragino Maru Gothic ProN W4" panose="020F0400000000000000" pitchFamily="34" charset="-128"/>
            </a:endParaRPr>
          </a:p>
          <a:p>
            <a:r>
              <a:rPr lang="en-US" altLang="ja-JP" sz="2400" dirty="0" err="1">
                <a:latin typeface="Hiragino Maru Gothic ProN W4" panose="020F0400000000000000" pitchFamily="34" charset="-128"/>
                <a:ea typeface="Hiragino Maru Gothic ProN W4" panose="020F0400000000000000" pitchFamily="34" charset="-128"/>
              </a:rPr>
              <a:t>“&lt;“</a:t>
            </a:r>
            <a:r>
              <a:rPr lang="ja-JP" altLang="en-US" sz="2400" dirty="0" err="1">
                <a:latin typeface="Hiragino Maru Gothic ProN W4" panose="020F0400000000000000" pitchFamily="34" charset="-128"/>
                <a:ea typeface="Hiragino Maru Gothic ProN W4" panose="020F0400000000000000" pitchFamily="34" charset="-128"/>
              </a:rPr>
              <a:t>小さいなどを比較演算子</a:t>
            </a:r>
            <a:endParaRPr lang="en-US" altLang="ja-JP" sz="2400" dirty="0" err="1">
              <a:latin typeface="Hiragino Maru Gothic ProN W4" panose="020F0400000000000000" pitchFamily="34" charset="-128"/>
              <a:ea typeface="Hiragino Maru Gothic ProN W4" panose="020F0400000000000000" pitchFamily="34" charset="-128"/>
            </a:endParaRPr>
          </a:p>
          <a:p>
            <a:r>
              <a:rPr lang="ja-JP" altLang="en-US" sz="2400" dirty="0" err="1">
                <a:latin typeface="Hiragino Maru Gothic ProN W4" panose="020F0400000000000000" pitchFamily="34" charset="-128"/>
                <a:ea typeface="Hiragino Maru Gothic ProN W4" panose="020F0400000000000000" pitchFamily="34" charset="-128"/>
              </a:rPr>
              <a:t>と言います</a:t>
            </a:r>
            <a:endParaRPr lang="en-US" altLang="ja-JP" sz="2400"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88570900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A53B2-1B29-C18D-4622-A1C8062227B8}"/>
            </a:ext>
          </a:extLst>
        </p:cNvPr>
        <p:cNvGrpSpPr/>
        <p:nvPr/>
      </p:nvGrpSpPr>
      <p:grpSpPr>
        <a:xfrm>
          <a:off x="0" y="0"/>
          <a:ext cx="0" cy="0"/>
          <a:chOff x="0" y="0"/>
          <a:chExt cx="0" cy="0"/>
        </a:xfrm>
      </p:grpSpPr>
      <p:sp>
        <p:nvSpPr>
          <p:cNvPr id="6" name="四角形">
            <a:extLst>
              <a:ext uri="{FF2B5EF4-FFF2-40B4-BE49-F238E27FC236}">
                <a16:creationId xmlns:a16="http://schemas.microsoft.com/office/drawing/2014/main" id="{B5967F5B-5A07-851C-8C0A-49A1D703BA74}"/>
              </a:ext>
            </a:extLst>
          </p:cNvPr>
          <p:cNvSpPr/>
          <p:nvPr/>
        </p:nvSpPr>
        <p:spPr>
          <a:xfrm>
            <a:off x="-178420" y="-2634"/>
            <a:ext cx="12378223" cy="894732"/>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7" name="次元削減の例：主成分分析">
            <a:extLst>
              <a:ext uri="{FF2B5EF4-FFF2-40B4-BE49-F238E27FC236}">
                <a16:creationId xmlns:a16="http://schemas.microsoft.com/office/drawing/2014/main" id="{444573EB-E255-4A19-598B-DF6DECFA4DB4}"/>
              </a:ext>
            </a:extLst>
          </p:cNvPr>
          <p:cNvSpPr txBox="1"/>
          <p:nvPr/>
        </p:nvSpPr>
        <p:spPr>
          <a:xfrm>
            <a:off x="3087972" y="167033"/>
            <a:ext cx="6016071"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numpy</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配列で</a:t>
            </a: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True</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だけ抜き出す</a:t>
            </a:r>
            <a:endPar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5" name="テキスト ボックス 14">
            <a:extLst>
              <a:ext uri="{FF2B5EF4-FFF2-40B4-BE49-F238E27FC236}">
                <a16:creationId xmlns:a16="http://schemas.microsoft.com/office/drawing/2014/main" id="{4843AFCE-A052-2890-B620-FC4611BC6850}"/>
              </a:ext>
            </a:extLst>
          </p:cNvPr>
          <p:cNvSpPr txBox="1"/>
          <p:nvPr/>
        </p:nvSpPr>
        <p:spPr>
          <a:xfrm>
            <a:off x="7508233" y="1589554"/>
            <a:ext cx="4374076" cy="461665"/>
          </a:xfrm>
          <a:prstGeom prst="rect">
            <a:avLst/>
          </a:prstGeom>
          <a:noFill/>
        </p:spPr>
        <p:txBody>
          <a:bodyPr wrap="square">
            <a:spAutoFit/>
          </a:bodyPr>
          <a:lstStyle/>
          <a:p>
            <a:r>
              <a:rPr lang="en-US" altLang="ja-JP" sz="2400" dirty="0" err="1">
                <a:latin typeface="Hiragino Maru Gothic ProN W4" panose="020F0400000000000000" pitchFamily="34" charset="-128"/>
                <a:ea typeface="Hiragino Maru Gothic ProN W4" panose="020F0400000000000000" pitchFamily="34" charset="-128"/>
              </a:rPr>
              <a:t>test</a:t>
            </a:r>
            <a:endParaRPr lang="en-US" altLang="ja-JP" sz="2400" dirty="0">
              <a:latin typeface="Hiragino Maru Gothic ProN W4" panose="020F0400000000000000" pitchFamily="34" charset="-128"/>
              <a:ea typeface="Hiragino Maru Gothic ProN W4" panose="020F0400000000000000" pitchFamily="34" charset="-128"/>
            </a:endParaRPr>
          </a:p>
        </p:txBody>
      </p:sp>
      <p:sp>
        <p:nvSpPr>
          <p:cNvPr id="4" name="テキスト ボックス 3">
            <a:extLst>
              <a:ext uri="{FF2B5EF4-FFF2-40B4-BE49-F238E27FC236}">
                <a16:creationId xmlns:a16="http://schemas.microsoft.com/office/drawing/2014/main" id="{FE301B20-8B1D-9232-D56E-36ACDA581738}"/>
              </a:ext>
            </a:extLst>
          </p:cNvPr>
          <p:cNvSpPr txBox="1"/>
          <p:nvPr/>
        </p:nvSpPr>
        <p:spPr>
          <a:xfrm>
            <a:off x="7508233" y="3130491"/>
            <a:ext cx="4374076" cy="461665"/>
          </a:xfrm>
          <a:prstGeom prst="rect">
            <a:avLst/>
          </a:prstGeom>
          <a:noFill/>
        </p:spPr>
        <p:txBody>
          <a:bodyPr wrap="square">
            <a:spAutoFit/>
          </a:bodyPr>
          <a:lstStyle/>
          <a:p>
            <a:r>
              <a:rPr lang="en-US" altLang="ja-JP" sz="2400" dirty="0" err="1">
                <a:latin typeface="Hiragino Maru Gothic ProN W4" panose="020F0400000000000000" pitchFamily="34" charset="-128"/>
                <a:ea typeface="Hiragino Maru Gothic ProN W4" panose="020F0400000000000000" pitchFamily="34" charset="-128"/>
              </a:rPr>
              <a:t>true_false</a:t>
            </a:r>
            <a:endParaRPr lang="en-US" altLang="ja-JP" sz="2400" dirty="0">
              <a:latin typeface="Hiragino Maru Gothic ProN W4" panose="020F0400000000000000" pitchFamily="34" charset="-128"/>
              <a:ea typeface="Hiragino Maru Gothic ProN W4" panose="020F0400000000000000" pitchFamily="34" charset="-128"/>
            </a:endParaRPr>
          </a:p>
        </p:txBody>
      </p:sp>
      <p:pic>
        <p:nvPicPr>
          <p:cNvPr id="5" name="図 4" descr="グラフィカル ユーザー インターフェイス, テキスト, アプリケーション&#10;&#10;自動的に生成された説明">
            <a:extLst>
              <a:ext uri="{FF2B5EF4-FFF2-40B4-BE49-F238E27FC236}">
                <a16:creationId xmlns:a16="http://schemas.microsoft.com/office/drawing/2014/main" id="{7DBF5685-A7CD-A3AA-BE36-E243FCD73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691" y="1408890"/>
            <a:ext cx="7019059" cy="4738915"/>
          </a:xfrm>
          <a:prstGeom prst="rect">
            <a:avLst/>
          </a:prstGeom>
          <a:ln>
            <a:solidFill>
              <a:schemeClr val="tx1"/>
            </a:solidFill>
          </a:ln>
        </p:spPr>
      </p:pic>
      <p:sp>
        <p:nvSpPr>
          <p:cNvPr id="8" name="テキスト ボックス 7">
            <a:extLst>
              <a:ext uri="{FF2B5EF4-FFF2-40B4-BE49-F238E27FC236}">
                <a16:creationId xmlns:a16="http://schemas.microsoft.com/office/drawing/2014/main" id="{3C0A0871-1FC1-FE2B-6EE3-BF7B2408D5F5}"/>
              </a:ext>
            </a:extLst>
          </p:cNvPr>
          <p:cNvSpPr txBox="1"/>
          <p:nvPr/>
        </p:nvSpPr>
        <p:spPr>
          <a:xfrm>
            <a:off x="7508233" y="2196867"/>
            <a:ext cx="4374076" cy="461665"/>
          </a:xfrm>
          <a:prstGeom prst="rect">
            <a:avLst/>
          </a:prstGeom>
          <a:noFill/>
        </p:spPr>
        <p:txBody>
          <a:bodyPr wrap="square">
            <a:spAutoFit/>
          </a:bodyPr>
          <a:lstStyle/>
          <a:p>
            <a:r>
              <a:rPr lang="en-US" altLang="ja-JP" sz="2400" dirty="0" err="1">
                <a:latin typeface="Hiragino Maru Gothic ProN W4" panose="020F0400000000000000" pitchFamily="34" charset="-128"/>
                <a:ea typeface="Hiragino Maru Gothic ProN W4" panose="020F0400000000000000" pitchFamily="34" charset="-128"/>
              </a:rPr>
              <a:t>[  1  ,    2  ,   3  ,   4  ,   5  ]</a:t>
            </a:r>
            <a:endParaRPr lang="en-US" altLang="ja-JP" sz="2400" dirty="0">
              <a:latin typeface="Hiragino Maru Gothic ProN W4" panose="020F0400000000000000" pitchFamily="34" charset="-128"/>
              <a:ea typeface="Hiragino Maru Gothic ProN W4" panose="020F0400000000000000" pitchFamily="34" charset="-128"/>
            </a:endParaRPr>
          </a:p>
        </p:txBody>
      </p:sp>
      <p:sp>
        <p:nvSpPr>
          <p:cNvPr id="9" name="テキスト ボックス 8">
            <a:extLst>
              <a:ext uri="{FF2B5EF4-FFF2-40B4-BE49-F238E27FC236}">
                <a16:creationId xmlns:a16="http://schemas.microsoft.com/office/drawing/2014/main" id="{D93A166E-CDAA-673E-C61F-1F1E5E414939}"/>
              </a:ext>
            </a:extLst>
          </p:cNvPr>
          <p:cNvSpPr txBox="1"/>
          <p:nvPr/>
        </p:nvSpPr>
        <p:spPr>
          <a:xfrm>
            <a:off x="7508232" y="3737804"/>
            <a:ext cx="4683767" cy="461665"/>
          </a:xfrm>
          <a:prstGeom prst="rect">
            <a:avLst/>
          </a:prstGeom>
          <a:noFill/>
        </p:spPr>
        <p:txBody>
          <a:bodyPr wrap="square">
            <a:spAutoFit/>
          </a:bodyPr>
          <a:lstStyle/>
          <a:p>
            <a:r>
              <a:rPr lang="en-US" altLang="ja-JP" sz="2400" dirty="0" err="1">
                <a:latin typeface="Hiragino Maru Gothic ProN W4" panose="020F0400000000000000" pitchFamily="34" charset="-128"/>
                <a:ea typeface="Hiragino Maru Gothic ProN W4" panose="020F0400000000000000" pitchFamily="34" charset="-128"/>
              </a:rPr>
              <a:t>[True,False,True,False,True]</a:t>
            </a:r>
            <a:endParaRPr lang="en-US" altLang="ja-JP" sz="2400" dirty="0">
              <a:latin typeface="Hiragino Maru Gothic ProN W4" panose="020F0400000000000000" pitchFamily="34" charset="-128"/>
              <a:ea typeface="Hiragino Maru Gothic ProN W4" panose="020F0400000000000000" pitchFamily="34" charset="-128"/>
            </a:endParaRPr>
          </a:p>
        </p:txBody>
      </p:sp>
      <p:sp>
        <p:nvSpPr>
          <p:cNvPr id="10" name="テキスト ボックス 9">
            <a:extLst>
              <a:ext uri="{FF2B5EF4-FFF2-40B4-BE49-F238E27FC236}">
                <a16:creationId xmlns:a16="http://schemas.microsoft.com/office/drawing/2014/main" id="{884ABC89-D6F3-B023-8DEC-9086DE825E2C}"/>
              </a:ext>
            </a:extLst>
          </p:cNvPr>
          <p:cNvSpPr txBox="1"/>
          <p:nvPr/>
        </p:nvSpPr>
        <p:spPr>
          <a:xfrm>
            <a:off x="7508233" y="4806781"/>
            <a:ext cx="4374076" cy="461665"/>
          </a:xfrm>
          <a:prstGeom prst="rect">
            <a:avLst/>
          </a:prstGeom>
          <a:noFill/>
        </p:spPr>
        <p:txBody>
          <a:bodyPr wrap="square">
            <a:spAutoFit/>
          </a:bodyPr>
          <a:lstStyle/>
          <a:p>
            <a:r>
              <a:rPr lang="en-US" altLang="ja-JP" sz="2400" dirty="0" err="1">
                <a:latin typeface="Hiragino Maru Gothic ProN W4" panose="020F0400000000000000" pitchFamily="34" charset="-128"/>
                <a:ea typeface="Hiragino Maru Gothic ProN W4" panose="020F0400000000000000" pitchFamily="34" charset="-128"/>
              </a:rPr>
              <a:t>test[true_false]</a:t>
            </a:r>
            <a:endParaRPr lang="en-US" altLang="ja-JP" sz="2400" dirty="0">
              <a:latin typeface="Hiragino Maru Gothic ProN W4" panose="020F0400000000000000" pitchFamily="34" charset="-128"/>
              <a:ea typeface="Hiragino Maru Gothic ProN W4" panose="020F0400000000000000" pitchFamily="34" charset="-128"/>
            </a:endParaRPr>
          </a:p>
        </p:txBody>
      </p:sp>
      <p:sp>
        <p:nvSpPr>
          <p:cNvPr id="11" name="テキスト ボックス 10">
            <a:extLst>
              <a:ext uri="{FF2B5EF4-FFF2-40B4-BE49-F238E27FC236}">
                <a16:creationId xmlns:a16="http://schemas.microsoft.com/office/drawing/2014/main" id="{DC202F8E-B4B1-34DE-A447-709991C5BCAB}"/>
              </a:ext>
            </a:extLst>
          </p:cNvPr>
          <p:cNvSpPr txBox="1"/>
          <p:nvPr/>
        </p:nvSpPr>
        <p:spPr>
          <a:xfrm>
            <a:off x="7508233" y="5585250"/>
            <a:ext cx="4374076" cy="461665"/>
          </a:xfrm>
          <a:prstGeom prst="rect">
            <a:avLst/>
          </a:prstGeom>
          <a:noFill/>
        </p:spPr>
        <p:txBody>
          <a:bodyPr wrap="square">
            <a:spAutoFit/>
          </a:bodyPr>
          <a:lstStyle/>
          <a:p>
            <a:r>
              <a:rPr lang="en-US" altLang="ja-JP" sz="2400" dirty="0" err="1">
                <a:latin typeface="Hiragino Maru Gothic ProN W4" panose="020F0400000000000000" pitchFamily="34" charset="-128"/>
                <a:ea typeface="Hiragino Maru Gothic ProN W4" panose="020F0400000000000000" pitchFamily="34" charset="-128"/>
              </a:rPr>
              <a:t>[  1  ,    2  ,   3  ,   4  ,   5  ]</a:t>
            </a:r>
            <a:endParaRPr lang="en-US" altLang="ja-JP" sz="2400" dirty="0">
              <a:latin typeface="Hiragino Maru Gothic ProN W4" panose="020F0400000000000000" pitchFamily="34" charset="-128"/>
              <a:ea typeface="Hiragino Maru Gothic ProN W4" panose="020F0400000000000000" pitchFamily="34" charset="-128"/>
            </a:endParaRPr>
          </a:p>
        </p:txBody>
      </p:sp>
      <p:sp>
        <p:nvSpPr>
          <p:cNvPr id="12" name="正方形/長方形 11">
            <a:extLst>
              <a:ext uri="{FF2B5EF4-FFF2-40B4-BE49-F238E27FC236}">
                <a16:creationId xmlns:a16="http://schemas.microsoft.com/office/drawing/2014/main" id="{AC5A6F18-6BEE-C37C-E2C1-B2C2B070F5AF}"/>
              </a:ext>
            </a:extLst>
          </p:cNvPr>
          <p:cNvSpPr/>
          <p:nvPr/>
        </p:nvSpPr>
        <p:spPr>
          <a:xfrm>
            <a:off x="8521148" y="5585250"/>
            <a:ext cx="887895" cy="562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641F875-AF2A-4ADE-B6DA-661C68227A7B}"/>
              </a:ext>
            </a:extLst>
          </p:cNvPr>
          <p:cNvSpPr/>
          <p:nvPr/>
        </p:nvSpPr>
        <p:spPr>
          <a:xfrm>
            <a:off x="10157493" y="5528040"/>
            <a:ext cx="887895" cy="562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 name="直線コネクタ 2">
            <a:extLst>
              <a:ext uri="{FF2B5EF4-FFF2-40B4-BE49-F238E27FC236}">
                <a16:creationId xmlns:a16="http://schemas.microsoft.com/office/drawing/2014/main" id="{087545F1-E98D-9BD7-2B49-D9B8A036251A}"/>
              </a:ext>
            </a:extLst>
          </p:cNvPr>
          <p:cNvCxnSpPr/>
          <p:nvPr/>
        </p:nvCxnSpPr>
        <p:spPr>
          <a:xfrm>
            <a:off x="436880" y="5498560"/>
            <a:ext cx="21234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8B360B18-BBDB-61A5-8CD1-0D34EF8633F5}"/>
              </a:ext>
            </a:extLst>
          </p:cNvPr>
          <p:cNvCxnSpPr/>
          <p:nvPr/>
        </p:nvCxnSpPr>
        <p:spPr>
          <a:xfrm>
            <a:off x="7660640" y="5268446"/>
            <a:ext cx="21234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88317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D380D-4D15-2F64-1A74-9734193FC160}"/>
            </a:ext>
          </a:extLst>
        </p:cNvPr>
        <p:cNvGrpSpPr/>
        <p:nvPr/>
      </p:nvGrpSpPr>
      <p:grpSpPr>
        <a:xfrm>
          <a:off x="0" y="0"/>
          <a:ext cx="0" cy="0"/>
          <a:chOff x="0" y="0"/>
          <a:chExt cx="0" cy="0"/>
        </a:xfrm>
      </p:grpSpPr>
      <p:sp>
        <p:nvSpPr>
          <p:cNvPr id="6" name="四角形">
            <a:extLst>
              <a:ext uri="{FF2B5EF4-FFF2-40B4-BE49-F238E27FC236}">
                <a16:creationId xmlns:a16="http://schemas.microsoft.com/office/drawing/2014/main" id="{338BFD9E-F132-54B4-076C-D0C4E5F4F20B}"/>
              </a:ext>
            </a:extLst>
          </p:cNvPr>
          <p:cNvSpPr/>
          <p:nvPr/>
        </p:nvSpPr>
        <p:spPr>
          <a:xfrm>
            <a:off x="-178420" y="-2634"/>
            <a:ext cx="12378223" cy="894732"/>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7" name="次元削減の例：主成分分析">
            <a:extLst>
              <a:ext uri="{FF2B5EF4-FFF2-40B4-BE49-F238E27FC236}">
                <a16:creationId xmlns:a16="http://schemas.microsoft.com/office/drawing/2014/main" id="{48B791AF-B1F5-D26A-59CE-4C84331C3842}"/>
              </a:ext>
            </a:extLst>
          </p:cNvPr>
          <p:cNvSpPr txBox="1"/>
          <p:nvPr/>
        </p:nvSpPr>
        <p:spPr>
          <a:xfrm>
            <a:off x="3087972" y="167033"/>
            <a:ext cx="6016071"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numpy</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配列で</a:t>
            </a: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True</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だけ抜き出す</a:t>
            </a:r>
            <a:endPar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2" name="正方形/長方形 11">
            <a:extLst>
              <a:ext uri="{FF2B5EF4-FFF2-40B4-BE49-F238E27FC236}">
                <a16:creationId xmlns:a16="http://schemas.microsoft.com/office/drawing/2014/main" id="{6F4BF441-A7E4-4E87-53BC-02532168F0FC}"/>
              </a:ext>
            </a:extLst>
          </p:cNvPr>
          <p:cNvSpPr/>
          <p:nvPr/>
        </p:nvSpPr>
        <p:spPr>
          <a:xfrm>
            <a:off x="8521148" y="5585250"/>
            <a:ext cx="887895" cy="562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0ED0FDF-3D51-F5BF-F360-D6EE92F975F6}"/>
              </a:ext>
            </a:extLst>
          </p:cNvPr>
          <p:cNvSpPr/>
          <p:nvPr/>
        </p:nvSpPr>
        <p:spPr>
          <a:xfrm>
            <a:off x="10157493" y="5528040"/>
            <a:ext cx="887895" cy="562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descr="テーブル&#10;&#10;自動的に生成された説明">
            <a:extLst>
              <a:ext uri="{FF2B5EF4-FFF2-40B4-BE49-F238E27FC236}">
                <a16:creationId xmlns:a16="http://schemas.microsoft.com/office/drawing/2014/main" id="{DCA5DEA8-D204-474D-A2D2-28C8E27070E3}"/>
              </a:ext>
            </a:extLst>
          </p:cNvPr>
          <p:cNvPicPr>
            <a:picLocks noChangeAspect="1"/>
          </p:cNvPicPr>
          <p:nvPr/>
        </p:nvPicPr>
        <p:blipFill rotWithShape="1">
          <a:blip r:embed="rId2">
            <a:extLst>
              <a:ext uri="{28A0092B-C50C-407E-A947-70E740481C1C}">
                <a14:useLocalDpi xmlns:a14="http://schemas.microsoft.com/office/drawing/2010/main" val="0"/>
              </a:ext>
            </a:extLst>
          </a:blip>
          <a:srcRect t="4469"/>
          <a:stretch/>
        </p:blipFill>
        <p:spPr>
          <a:xfrm>
            <a:off x="572655" y="2206363"/>
            <a:ext cx="3281713" cy="4485188"/>
          </a:xfrm>
          <a:prstGeom prst="rect">
            <a:avLst/>
          </a:prstGeom>
          <a:ln>
            <a:solidFill>
              <a:schemeClr val="tx1"/>
            </a:solidFill>
          </a:ln>
        </p:spPr>
      </p:pic>
      <p:pic>
        <p:nvPicPr>
          <p:cNvPr id="21" name="図 20" descr="テキスト&#10;&#10;自動的に生成された説明">
            <a:extLst>
              <a:ext uri="{FF2B5EF4-FFF2-40B4-BE49-F238E27FC236}">
                <a16:creationId xmlns:a16="http://schemas.microsoft.com/office/drawing/2014/main" id="{A20AA00A-C8A1-C859-8653-959F9211F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2361" y="1573606"/>
            <a:ext cx="3919079" cy="2990177"/>
          </a:xfrm>
          <a:prstGeom prst="rect">
            <a:avLst/>
          </a:prstGeom>
          <a:ln>
            <a:solidFill>
              <a:schemeClr val="tx1"/>
            </a:solidFill>
          </a:ln>
        </p:spPr>
      </p:pic>
      <p:sp>
        <p:nvSpPr>
          <p:cNvPr id="22" name="テキスト ボックス 21">
            <a:extLst>
              <a:ext uri="{FF2B5EF4-FFF2-40B4-BE49-F238E27FC236}">
                <a16:creationId xmlns:a16="http://schemas.microsoft.com/office/drawing/2014/main" id="{E3F21588-11E8-1A79-AF86-9641116F1CA1}"/>
              </a:ext>
            </a:extLst>
          </p:cNvPr>
          <p:cNvSpPr txBox="1"/>
          <p:nvPr/>
        </p:nvSpPr>
        <p:spPr>
          <a:xfrm>
            <a:off x="6092611" y="1061765"/>
            <a:ext cx="5744968" cy="400110"/>
          </a:xfrm>
          <a:prstGeom prst="rect">
            <a:avLst/>
          </a:prstGeom>
          <a:noFill/>
        </p:spPr>
        <p:txBody>
          <a:bodyPr wrap="square">
            <a:spAutoFit/>
          </a:bodyPr>
          <a:lstStyle/>
          <a:p>
            <a:r>
              <a:rPr lang="en-US" altLang="ja-JP" sz="2000" dirty="0" err="1">
                <a:latin typeface="Hiragino Maru Gothic ProN W4" panose="020F0400000000000000" pitchFamily="34" charset="-128"/>
                <a:ea typeface="Hiragino Maru Gothic ProN W4" panose="020F0400000000000000" pitchFamily="34" charset="-128"/>
              </a:rPr>
              <a:t>200</a:t>
            </a:r>
            <a:r>
              <a:rPr lang="ja-JP" altLang="en-US" sz="2000" dirty="0" err="1">
                <a:latin typeface="Hiragino Maru Gothic ProN W4" panose="020F0400000000000000" pitchFamily="34" charset="-128"/>
                <a:ea typeface="Hiragino Maru Gothic ProN W4" panose="020F0400000000000000" pitchFamily="34" charset="-128"/>
              </a:rPr>
              <a:t>個のうち、正解ラベルが</a:t>
            </a:r>
            <a:r>
              <a:rPr lang="en-US" altLang="ja-JP" sz="2000" dirty="0" err="1">
                <a:latin typeface="Hiragino Maru Gothic ProN W4" panose="020F0400000000000000" pitchFamily="34" charset="-128"/>
                <a:ea typeface="Hiragino Maru Gothic ProN W4" panose="020F0400000000000000" pitchFamily="34" charset="-128"/>
              </a:rPr>
              <a:t>0</a:t>
            </a:r>
            <a:r>
              <a:rPr lang="ja-JP" altLang="en-US" sz="2000" dirty="0" err="1">
                <a:latin typeface="Hiragino Maru Gothic ProN W4" panose="020F0400000000000000" pitchFamily="34" charset="-128"/>
                <a:ea typeface="Hiragino Maru Gothic ProN W4" panose="020F0400000000000000" pitchFamily="34" charset="-128"/>
              </a:rPr>
              <a:t>のものが</a:t>
            </a:r>
            <a:r>
              <a:rPr lang="en-US" altLang="ja-JP" sz="2000" dirty="0" err="1">
                <a:latin typeface="Hiragino Maru Gothic ProN W4" panose="020F0400000000000000" pitchFamily="34" charset="-128"/>
                <a:ea typeface="Hiragino Maru Gothic ProN W4" panose="020F0400000000000000" pitchFamily="34" charset="-128"/>
              </a:rPr>
              <a:t>True</a:t>
            </a:r>
            <a:endParaRPr lang="en-US" altLang="ja-JP" sz="2000" dirty="0">
              <a:latin typeface="Hiragino Maru Gothic ProN W4" panose="020F0400000000000000" pitchFamily="34" charset="-128"/>
              <a:ea typeface="Hiragino Maru Gothic ProN W4" panose="020F0400000000000000" pitchFamily="34" charset="-128"/>
            </a:endParaRPr>
          </a:p>
        </p:txBody>
      </p:sp>
      <p:sp>
        <p:nvSpPr>
          <p:cNvPr id="2" name="テキスト ボックス 1">
            <a:extLst>
              <a:ext uri="{FF2B5EF4-FFF2-40B4-BE49-F238E27FC236}">
                <a16:creationId xmlns:a16="http://schemas.microsoft.com/office/drawing/2014/main" id="{540F56C4-1B27-9D6F-CA56-EDE8F51416AB}"/>
              </a:ext>
            </a:extLst>
          </p:cNvPr>
          <p:cNvSpPr txBox="1"/>
          <p:nvPr/>
        </p:nvSpPr>
        <p:spPr>
          <a:xfrm>
            <a:off x="155969" y="1051077"/>
            <a:ext cx="4624376" cy="400110"/>
          </a:xfrm>
          <a:prstGeom prst="rect">
            <a:avLst/>
          </a:prstGeom>
          <a:noFill/>
        </p:spPr>
        <p:txBody>
          <a:bodyPr wrap="square">
            <a:spAutoFit/>
          </a:bodyPr>
          <a:lstStyle/>
          <a:p>
            <a:r>
              <a:rPr lang="ja-JP" altLang="en-US" sz="2000" dirty="0" err="1">
                <a:latin typeface="Hiragino Maru Gothic ProN W4" panose="020F0400000000000000" pitchFamily="34" charset="-128"/>
                <a:ea typeface="Hiragino Maru Gothic ProN W4" panose="020F0400000000000000" pitchFamily="34" charset="-128"/>
              </a:rPr>
              <a:t>第１主成分を取り出して</a:t>
            </a:r>
            <a:r>
              <a:rPr lang="en-US" altLang="ja-JP" sz="2000" dirty="0" err="1">
                <a:latin typeface="Hiragino Maru Gothic ProN W4" panose="020F0400000000000000" pitchFamily="34" charset="-128"/>
                <a:ea typeface="Hiragino Maru Gothic ProN W4" panose="020F0400000000000000" pitchFamily="34" charset="-128"/>
              </a:rPr>
              <a:t>result1</a:t>
            </a:r>
            <a:r>
              <a:rPr lang="ja-JP" altLang="en-US" sz="2000" dirty="0" err="1">
                <a:latin typeface="Hiragino Maru Gothic ProN W4" panose="020F0400000000000000" pitchFamily="34" charset="-128"/>
                <a:ea typeface="Hiragino Maru Gothic ProN W4" panose="020F0400000000000000" pitchFamily="34" charset="-128"/>
              </a:rPr>
              <a:t>に代入</a:t>
            </a:r>
            <a:endParaRPr lang="en-US" altLang="ja-JP" sz="2000" dirty="0">
              <a:latin typeface="Hiragino Maru Gothic ProN W4" panose="020F0400000000000000" pitchFamily="34" charset="-128"/>
              <a:ea typeface="Hiragino Maru Gothic ProN W4" panose="020F0400000000000000" pitchFamily="34" charset="-128"/>
            </a:endParaRPr>
          </a:p>
        </p:txBody>
      </p:sp>
      <p:pic>
        <p:nvPicPr>
          <p:cNvPr id="3" name="図 2" descr="テーブル&#10;&#10;自動的に生成された説明">
            <a:extLst>
              <a:ext uri="{FF2B5EF4-FFF2-40B4-BE49-F238E27FC236}">
                <a16:creationId xmlns:a16="http://schemas.microsoft.com/office/drawing/2014/main" id="{CA834C02-BDB0-D24D-1A09-F49C0CADA78B}"/>
              </a:ext>
            </a:extLst>
          </p:cNvPr>
          <p:cNvPicPr>
            <a:picLocks noChangeAspect="1"/>
          </p:cNvPicPr>
          <p:nvPr/>
        </p:nvPicPr>
        <p:blipFill rotWithShape="1">
          <a:blip r:embed="rId2">
            <a:extLst>
              <a:ext uri="{28A0092B-C50C-407E-A947-70E740481C1C}">
                <a14:useLocalDpi xmlns:a14="http://schemas.microsoft.com/office/drawing/2010/main" val="0"/>
              </a:ext>
            </a:extLst>
          </a:blip>
          <a:srcRect r="70893" b="95710"/>
          <a:stretch/>
        </p:blipFill>
        <p:spPr>
          <a:xfrm>
            <a:off x="572655" y="1610166"/>
            <a:ext cx="2043221" cy="430812"/>
          </a:xfrm>
          <a:prstGeom prst="rect">
            <a:avLst/>
          </a:prstGeom>
          <a:ln>
            <a:solidFill>
              <a:schemeClr val="tx1"/>
            </a:solidFill>
          </a:ln>
        </p:spPr>
      </p:pic>
      <p:sp>
        <p:nvSpPr>
          <p:cNvPr id="4" name="テキスト ボックス 3">
            <a:extLst>
              <a:ext uri="{FF2B5EF4-FFF2-40B4-BE49-F238E27FC236}">
                <a16:creationId xmlns:a16="http://schemas.microsoft.com/office/drawing/2014/main" id="{C679C5D1-F962-5F41-3796-E0C86C3F24FD}"/>
              </a:ext>
            </a:extLst>
          </p:cNvPr>
          <p:cNvSpPr txBox="1"/>
          <p:nvPr/>
        </p:nvSpPr>
        <p:spPr>
          <a:xfrm>
            <a:off x="2956089" y="1640868"/>
            <a:ext cx="1270188" cy="400110"/>
          </a:xfrm>
          <a:prstGeom prst="rect">
            <a:avLst/>
          </a:prstGeom>
          <a:noFill/>
        </p:spPr>
        <p:txBody>
          <a:bodyPr wrap="square">
            <a:spAutoFit/>
          </a:bodyPr>
          <a:lstStyle/>
          <a:p>
            <a:r>
              <a:rPr lang="en-US" altLang="ja-JP" sz="2000" dirty="0" err="1">
                <a:latin typeface="Hiragino Maru Gothic ProN W4" panose="020F0400000000000000" pitchFamily="34" charset="-128"/>
                <a:ea typeface="Hiragino Maru Gothic ProN W4" panose="020F0400000000000000" pitchFamily="34" charset="-128"/>
              </a:rPr>
              <a:t>(200,)</a:t>
            </a:r>
            <a:endParaRPr lang="en-US" altLang="ja-JP" sz="2000" dirty="0">
              <a:latin typeface="Hiragino Maru Gothic ProN W4" panose="020F0400000000000000" pitchFamily="34" charset="-128"/>
              <a:ea typeface="Hiragino Maru Gothic ProN W4" panose="020F0400000000000000" pitchFamily="34" charset="-128"/>
            </a:endParaRPr>
          </a:p>
        </p:txBody>
      </p:sp>
      <p:pic>
        <p:nvPicPr>
          <p:cNvPr id="8" name="図 7" descr="テキスト&#10;&#10;自動的に生成された説明">
            <a:extLst>
              <a:ext uri="{FF2B5EF4-FFF2-40B4-BE49-F238E27FC236}">
                <a16:creationId xmlns:a16="http://schemas.microsoft.com/office/drawing/2014/main" id="{3EB75CC8-7ADA-4BCB-10A0-7E8CBC4042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4279" y="5245291"/>
            <a:ext cx="5591109" cy="1445676"/>
          </a:xfrm>
          <a:prstGeom prst="rect">
            <a:avLst/>
          </a:prstGeom>
          <a:ln>
            <a:solidFill>
              <a:schemeClr val="tx1"/>
            </a:solidFill>
          </a:ln>
        </p:spPr>
      </p:pic>
      <p:sp>
        <p:nvSpPr>
          <p:cNvPr id="9" name="テキスト ボックス 8">
            <a:extLst>
              <a:ext uri="{FF2B5EF4-FFF2-40B4-BE49-F238E27FC236}">
                <a16:creationId xmlns:a16="http://schemas.microsoft.com/office/drawing/2014/main" id="{956512C9-EE0C-3833-2F56-9B05E1314924}"/>
              </a:ext>
            </a:extLst>
          </p:cNvPr>
          <p:cNvSpPr txBox="1"/>
          <p:nvPr/>
        </p:nvSpPr>
        <p:spPr>
          <a:xfrm>
            <a:off x="5300419" y="4727613"/>
            <a:ext cx="6318925" cy="400110"/>
          </a:xfrm>
          <a:prstGeom prst="rect">
            <a:avLst/>
          </a:prstGeom>
          <a:noFill/>
        </p:spPr>
        <p:txBody>
          <a:bodyPr wrap="square">
            <a:spAutoFit/>
          </a:bodyPr>
          <a:lstStyle/>
          <a:p>
            <a:r>
              <a:rPr lang="en-US" altLang="ja-JP" sz="2000" dirty="0" err="1">
                <a:latin typeface="Hiragino Maru Gothic ProN W4" panose="020F0400000000000000" pitchFamily="34" charset="-128"/>
                <a:ea typeface="Hiragino Maru Gothic ProN W4" panose="020F0400000000000000" pitchFamily="34" charset="-128"/>
              </a:rPr>
              <a:t>result1</a:t>
            </a:r>
            <a:r>
              <a:rPr lang="ja-JP" altLang="en-US" sz="2000" dirty="0" err="1">
                <a:latin typeface="Hiragino Maru Gothic ProN W4" panose="020F0400000000000000" pitchFamily="34" charset="-128"/>
                <a:ea typeface="Hiragino Maru Gothic ProN W4" panose="020F0400000000000000" pitchFamily="34" charset="-128"/>
              </a:rPr>
              <a:t>のうち、正解ラベルが</a:t>
            </a:r>
            <a:r>
              <a:rPr lang="en-US" altLang="ja-JP" sz="2000" dirty="0" err="1">
                <a:latin typeface="Hiragino Maru Gothic ProN W4" panose="020F0400000000000000" pitchFamily="34" charset="-128"/>
                <a:ea typeface="Hiragino Maru Gothic ProN W4" panose="020F0400000000000000" pitchFamily="34" charset="-128"/>
              </a:rPr>
              <a:t>0</a:t>
            </a:r>
            <a:r>
              <a:rPr lang="ja-JP" altLang="en-US" sz="2000" dirty="0" err="1">
                <a:latin typeface="Hiragino Maru Gothic ProN W4" panose="020F0400000000000000" pitchFamily="34" charset="-128"/>
                <a:ea typeface="Hiragino Maru Gothic ProN W4" panose="020F0400000000000000" pitchFamily="34" charset="-128"/>
              </a:rPr>
              <a:t>のものだけ抜き出す</a:t>
            </a:r>
            <a:endParaRPr lang="en-US" altLang="ja-JP" sz="2000"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243432804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AAEF7-49D1-A584-1A0F-4B9D54536F27}"/>
            </a:ext>
          </a:extLst>
        </p:cNvPr>
        <p:cNvGrpSpPr/>
        <p:nvPr/>
      </p:nvGrpSpPr>
      <p:grpSpPr>
        <a:xfrm>
          <a:off x="0" y="0"/>
          <a:ext cx="0" cy="0"/>
          <a:chOff x="0" y="0"/>
          <a:chExt cx="0" cy="0"/>
        </a:xfrm>
      </p:grpSpPr>
      <p:sp>
        <p:nvSpPr>
          <p:cNvPr id="6" name="四角形">
            <a:extLst>
              <a:ext uri="{FF2B5EF4-FFF2-40B4-BE49-F238E27FC236}">
                <a16:creationId xmlns:a16="http://schemas.microsoft.com/office/drawing/2014/main" id="{89C88872-A072-DC19-8941-C0B066732331}"/>
              </a:ext>
            </a:extLst>
          </p:cNvPr>
          <p:cNvSpPr/>
          <p:nvPr/>
        </p:nvSpPr>
        <p:spPr>
          <a:xfrm>
            <a:off x="-178420" y="-2634"/>
            <a:ext cx="12378223" cy="894732"/>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7" name="次元削減の例：主成分分析">
            <a:extLst>
              <a:ext uri="{FF2B5EF4-FFF2-40B4-BE49-F238E27FC236}">
                <a16:creationId xmlns:a16="http://schemas.microsoft.com/office/drawing/2014/main" id="{F21A9FD5-0222-8DC9-F741-482BA909DAAD}"/>
              </a:ext>
            </a:extLst>
          </p:cNvPr>
          <p:cNvSpPr txBox="1"/>
          <p:nvPr/>
        </p:nvSpPr>
        <p:spPr>
          <a:xfrm>
            <a:off x="3087972" y="167033"/>
            <a:ext cx="6016071"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numpy</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配列で</a:t>
            </a: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True</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だけ抜き出す</a:t>
            </a:r>
            <a:endPar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2" name="正方形/長方形 11">
            <a:extLst>
              <a:ext uri="{FF2B5EF4-FFF2-40B4-BE49-F238E27FC236}">
                <a16:creationId xmlns:a16="http://schemas.microsoft.com/office/drawing/2014/main" id="{20DE574D-76C6-B2C1-D42E-ED5CF192E6C9}"/>
              </a:ext>
            </a:extLst>
          </p:cNvPr>
          <p:cNvSpPr/>
          <p:nvPr/>
        </p:nvSpPr>
        <p:spPr>
          <a:xfrm>
            <a:off x="8521148" y="5585250"/>
            <a:ext cx="887895" cy="562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42021B5-DB81-B9AB-82BC-A6A90D88B4AE}"/>
              </a:ext>
            </a:extLst>
          </p:cNvPr>
          <p:cNvSpPr/>
          <p:nvPr/>
        </p:nvSpPr>
        <p:spPr>
          <a:xfrm>
            <a:off x="10157493" y="5528040"/>
            <a:ext cx="887895" cy="562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C3BBF5D6-7A63-2DFB-7D87-141DF6E30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38" y="997898"/>
            <a:ext cx="3501882" cy="487877"/>
          </a:xfrm>
          <a:prstGeom prst="rect">
            <a:avLst/>
          </a:prstGeom>
          <a:ln>
            <a:solidFill>
              <a:schemeClr val="tx1"/>
            </a:solidFill>
          </a:ln>
        </p:spPr>
      </p:pic>
      <p:pic>
        <p:nvPicPr>
          <p:cNvPr id="16" name="図 15" descr="グラフ, 散布図&#10;&#10;自動的に生成された説明">
            <a:extLst>
              <a:ext uri="{FF2B5EF4-FFF2-40B4-BE49-F238E27FC236}">
                <a16:creationId xmlns:a16="http://schemas.microsoft.com/office/drawing/2014/main" id="{3E8411CE-251A-17C6-DE5A-ADDEFC2AA5D7}"/>
              </a:ext>
            </a:extLst>
          </p:cNvPr>
          <p:cNvPicPr>
            <a:picLocks noChangeAspect="1"/>
          </p:cNvPicPr>
          <p:nvPr/>
        </p:nvPicPr>
        <p:blipFill rotWithShape="1">
          <a:blip r:embed="rId3">
            <a:extLst>
              <a:ext uri="{28A0092B-C50C-407E-A947-70E740481C1C}">
                <a14:useLocalDpi xmlns:a14="http://schemas.microsoft.com/office/drawing/2010/main" val="0"/>
              </a:ext>
            </a:extLst>
          </a:blip>
          <a:srcRect r="9091" b="85775"/>
          <a:stretch/>
        </p:blipFill>
        <p:spPr>
          <a:xfrm>
            <a:off x="277638" y="1622032"/>
            <a:ext cx="8826391" cy="1171368"/>
          </a:xfrm>
          <a:prstGeom prst="rect">
            <a:avLst/>
          </a:prstGeom>
          <a:ln>
            <a:solidFill>
              <a:schemeClr val="tx1"/>
            </a:solidFill>
          </a:ln>
        </p:spPr>
      </p:pic>
      <p:sp>
        <p:nvSpPr>
          <p:cNvPr id="17" name="テキスト ボックス 16">
            <a:extLst>
              <a:ext uri="{FF2B5EF4-FFF2-40B4-BE49-F238E27FC236}">
                <a16:creationId xmlns:a16="http://schemas.microsoft.com/office/drawing/2014/main" id="{E9C523E2-F123-B424-B72E-D4950053C55D}"/>
              </a:ext>
            </a:extLst>
          </p:cNvPr>
          <p:cNvSpPr txBox="1"/>
          <p:nvPr/>
        </p:nvSpPr>
        <p:spPr>
          <a:xfrm>
            <a:off x="459302" y="3254139"/>
            <a:ext cx="4624376" cy="400110"/>
          </a:xfrm>
          <a:prstGeom prst="rect">
            <a:avLst/>
          </a:prstGeom>
          <a:noFill/>
        </p:spPr>
        <p:txBody>
          <a:bodyPr wrap="square">
            <a:spAutoFit/>
          </a:bodyPr>
          <a:lstStyle/>
          <a:p>
            <a:r>
              <a:rPr lang="ja-JP" altLang="en-US" sz="2000" dirty="0" err="1">
                <a:latin typeface="Hiragino Maru Gothic ProN W4" panose="020F0400000000000000" pitchFamily="34" charset="-128"/>
                <a:ea typeface="Hiragino Maru Gothic ProN W4" panose="020F0400000000000000" pitchFamily="34" charset="-128"/>
              </a:rPr>
              <a:t>第</a:t>
            </a:r>
            <a:r>
              <a:rPr lang="en-US" altLang="ja-JP" sz="2000" dirty="0" err="1">
                <a:latin typeface="Hiragino Maru Gothic ProN W4" panose="020F0400000000000000" pitchFamily="34" charset="-128"/>
                <a:ea typeface="Hiragino Maru Gothic ProN W4" panose="020F0400000000000000" pitchFamily="34" charset="-128"/>
              </a:rPr>
              <a:t>2</a:t>
            </a:r>
            <a:r>
              <a:rPr lang="ja-JP" altLang="en-US" sz="2000" dirty="0" err="1">
                <a:latin typeface="Hiragino Maru Gothic ProN W4" panose="020F0400000000000000" pitchFamily="34" charset="-128"/>
                <a:ea typeface="Hiragino Maru Gothic ProN W4" panose="020F0400000000000000" pitchFamily="34" charset="-128"/>
              </a:rPr>
              <a:t>主成分も取り出して</a:t>
            </a:r>
            <a:r>
              <a:rPr lang="en-US" altLang="ja-JP" sz="2000" dirty="0" err="1">
                <a:latin typeface="Hiragino Maru Gothic ProN W4" panose="020F0400000000000000" pitchFamily="34" charset="-128"/>
                <a:ea typeface="Hiragino Maru Gothic ProN W4" panose="020F0400000000000000" pitchFamily="34" charset="-128"/>
              </a:rPr>
              <a:t>result2</a:t>
            </a:r>
            <a:r>
              <a:rPr lang="ja-JP" altLang="en-US" sz="2000" dirty="0" err="1">
                <a:latin typeface="Hiragino Maru Gothic ProN W4" panose="020F0400000000000000" pitchFamily="34" charset="-128"/>
                <a:ea typeface="Hiragino Maru Gothic ProN W4" panose="020F0400000000000000" pitchFamily="34" charset="-128"/>
              </a:rPr>
              <a:t>に代入</a:t>
            </a:r>
            <a:endParaRPr lang="en-US" altLang="ja-JP" sz="2000" dirty="0">
              <a:latin typeface="Hiragino Maru Gothic ProN W4" panose="020F0400000000000000" pitchFamily="34" charset="-128"/>
              <a:ea typeface="Hiragino Maru Gothic ProN W4" panose="020F0400000000000000" pitchFamily="34" charset="-128"/>
            </a:endParaRPr>
          </a:p>
        </p:txBody>
      </p:sp>
      <p:sp>
        <p:nvSpPr>
          <p:cNvPr id="18" name="テキスト ボックス 17">
            <a:extLst>
              <a:ext uri="{FF2B5EF4-FFF2-40B4-BE49-F238E27FC236}">
                <a16:creationId xmlns:a16="http://schemas.microsoft.com/office/drawing/2014/main" id="{9A781020-2D15-68FA-A89B-2178D6A333DF}"/>
              </a:ext>
            </a:extLst>
          </p:cNvPr>
          <p:cNvSpPr txBox="1"/>
          <p:nvPr/>
        </p:nvSpPr>
        <p:spPr>
          <a:xfrm>
            <a:off x="427728" y="3807257"/>
            <a:ext cx="4987705" cy="1323439"/>
          </a:xfrm>
          <a:prstGeom prst="rect">
            <a:avLst/>
          </a:prstGeom>
          <a:noFill/>
        </p:spPr>
        <p:txBody>
          <a:bodyPr wrap="square">
            <a:spAutoFit/>
          </a:bodyPr>
          <a:lstStyle/>
          <a:p>
            <a:r>
              <a:rPr lang="ja-JP" altLang="en-US" sz="2000" dirty="0">
                <a:latin typeface="Hiragino Maru Gothic ProN W4" panose="020F0400000000000000" pitchFamily="34" charset="-128"/>
                <a:ea typeface="Hiragino Maru Gothic ProN W4" panose="020F0400000000000000" pitchFamily="34" charset="-128"/>
              </a:rPr>
              <a:t>先頭</a:t>
            </a:r>
            <a:r>
              <a:rPr lang="en-US" altLang="ja-JP" sz="2000" dirty="0">
                <a:latin typeface="Hiragino Maru Gothic ProN W4" panose="020F0400000000000000" pitchFamily="34" charset="-128"/>
                <a:ea typeface="Hiragino Maru Gothic ProN W4" panose="020F0400000000000000" pitchFamily="34" charset="-128"/>
              </a:rPr>
              <a:t>200</a:t>
            </a:r>
            <a:r>
              <a:rPr lang="ja-JP" altLang="en-US" sz="2000" dirty="0">
                <a:latin typeface="Hiragino Maru Gothic ProN W4" panose="020F0400000000000000" pitchFamily="34" charset="-128"/>
                <a:ea typeface="Hiragino Maru Gothic ProN W4" panose="020F0400000000000000" pitchFamily="34" charset="-128"/>
              </a:rPr>
              <a:t>個のうち、ラベルが</a:t>
            </a:r>
            <a:r>
              <a:rPr lang="en-US" altLang="ja-JP" sz="2000" dirty="0">
                <a:latin typeface="Hiragino Maru Gothic ProN W4" panose="020F0400000000000000" pitchFamily="34" charset="-128"/>
                <a:ea typeface="Hiragino Maru Gothic ProN W4" panose="020F0400000000000000" pitchFamily="34" charset="-128"/>
              </a:rPr>
              <a:t>0</a:t>
            </a:r>
            <a:r>
              <a:rPr lang="ja-JP" altLang="en-US" sz="2000" dirty="0">
                <a:latin typeface="Hiragino Maru Gothic ProN W4" panose="020F0400000000000000" pitchFamily="34" charset="-128"/>
                <a:ea typeface="Hiragino Maru Gothic ProN W4" panose="020F0400000000000000" pitchFamily="34" charset="-128"/>
              </a:rPr>
              <a:t>の点</a:t>
            </a:r>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のみをプロット</a:t>
            </a:r>
            <a:endParaRPr lang="en-US" altLang="ja-JP" sz="2000" dirty="0">
              <a:latin typeface="Hiragino Maru Gothic ProN W4" panose="020F0400000000000000" pitchFamily="34" charset="-128"/>
              <a:ea typeface="Hiragino Maru Gothic ProN W4" panose="020F0400000000000000" pitchFamily="34" charset="-128"/>
            </a:endParaRPr>
          </a:p>
          <a:p>
            <a:r>
              <a:rPr lang="en-US" altLang="ja-JP" sz="2000" dirty="0">
                <a:latin typeface="Hiragino Maru Gothic ProN W4" panose="020F0400000000000000" pitchFamily="34" charset="-128"/>
                <a:ea typeface="Hiragino Maru Gothic ProN W4" panose="020F0400000000000000" pitchFamily="34" charset="-128"/>
              </a:rPr>
              <a:t>(label=“</a:t>
            </a:r>
            <a:r>
              <a:rPr lang="ja-JP" altLang="en-US" sz="2000" dirty="0">
                <a:latin typeface="Hiragino Maru Gothic ProN W4" panose="020F0400000000000000" pitchFamily="34" charset="-128"/>
                <a:ea typeface="Hiragino Maru Gothic ProN W4" panose="020F0400000000000000" pitchFamily="34" charset="-128"/>
              </a:rPr>
              <a:t>ラベル名</a:t>
            </a:r>
            <a:r>
              <a:rPr lang="en-US" altLang="ja-JP" sz="2000" dirty="0">
                <a:latin typeface="Hiragino Maru Gothic ProN W4" panose="020F0400000000000000" pitchFamily="34" charset="-128"/>
                <a:ea typeface="Hiragino Maru Gothic ProN W4" panose="020F0400000000000000" pitchFamily="34" charset="-128"/>
              </a:rPr>
              <a:t>”</a:t>
            </a:r>
            <a:r>
              <a:rPr lang="ja-JP" altLang="en-US" sz="2000" dirty="0">
                <a:latin typeface="Hiragino Maru Gothic ProN W4" panose="020F0400000000000000" pitchFamily="34" charset="-128"/>
                <a:ea typeface="Hiragino Maru Gothic ProN W4" panose="020F0400000000000000" pitchFamily="34" charset="-128"/>
              </a:rPr>
              <a:t>で</a:t>
            </a:r>
            <a:r>
              <a:rPr lang="en-US" altLang="ja-JP" sz="2000" dirty="0">
                <a:latin typeface="Hiragino Maru Gothic ProN W4" panose="020F0400000000000000" pitchFamily="34" charset="-128"/>
                <a:ea typeface="Hiragino Maru Gothic ProN W4" panose="020F0400000000000000" pitchFamily="34" charset="-128"/>
              </a:rPr>
              <a:t>plt.legend()</a:t>
            </a:r>
            <a:r>
              <a:rPr lang="ja-JP" altLang="en-US" sz="2000" dirty="0">
                <a:latin typeface="Hiragino Maru Gothic ProN W4" panose="020F0400000000000000" pitchFamily="34" charset="-128"/>
                <a:ea typeface="Hiragino Maru Gothic ProN W4" panose="020F0400000000000000" pitchFamily="34" charset="-128"/>
              </a:rPr>
              <a:t>とすると、点に名前</a:t>
            </a:r>
            <a:r>
              <a:rPr lang="en-US" altLang="ja-JP" sz="2000" dirty="0">
                <a:latin typeface="Hiragino Maru Gothic ProN W4" panose="020F0400000000000000" pitchFamily="34" charset="-128"/>
                <a:ea typeface="Hiragino Maru Gothic ProN W4" panose="020F0400000000000000" pitchFamily="34" charset="-128"/>
              </a:rPr>
              <a:t>(</a:t>
            </a:r>
            <a:r>
              <a:rPr lang="ja-JP" altLang="en-US" sz="2000" dirty="0">
                <a:latin typeface="Hiragino Maru Gothic ProN W4" panose="020F0400000000000000" pitchFamily="34" charset="-128"/>
                <a:ea typeface="Hiragino Maru Gothic ProN W4" panose="020F0400000000000000" pitchFamily="34" charset="-128"/>
              </a:rPr>
              <a:t>ラベル名</a:t>
            </a:r>
            <a:r>
              <a:rPr lang="en-US" altLang="ja-JP" sz="2000" dirty="0">
                <a:latin typeface="Hiragino Maru Gothic ProN W4" panose="020F0400000000000000" pitchFamily="34" charset="-128"/>
                <a:ea typeface="Hiragino Maru Gothic ProN W4" panose="020F0400000000000000" pitchFamily="34" charset="-128"/>
              </a:rPr>
              <a:t>)</a:t>
            </a:r>
            <a:r>
              <a:rPr lang="ja-JP" altLang="en-US" sz="2000" dirty="0">
                <a:latin typeface="Hiragino Maru Gothic ProN W4" panose="020F0400000000000000" pitchFamily="34" charset="-128"/>
                <a:ea typeface="Hiragino Maru Gothic ProN W4" panose="020F0400000000000000" pitchFamily="34" charset="-128"/>
              </a:rPr>
              <a:t>をつけられる</a:t>
            </a:r>
            <a:r>
              <a:rPr lang="en-US" altLang="ja-JP" sz="2000" dirty="0">
                <a:latin typeface="Hiragino Maru Gothic ProN W4" panose="020F0400000000000000" pitchFamily="34" charset="-128"/>
                <a:ea typeface="Hiragino Maru Gothic ProN W4" panose="020F0400000000000000" pitchFamily="34" charset="-128"/>
              </a:rPr>
              <a:t>)</a:t>
            </a:r>
          </a:p>
        </p:txBody>
      </p:sp>
      <p:sp>
        <p:nvSpPr>
          <p:cNvPr id="19" name="テキスト ボックス 18">
            <a:extLst>
              <a:ext uri="{FF2B5EF4-FFF2-40B4-BE49-F238E27FC236}">
                <a16:creationId xmlns:a16="http://schemas.microsoft.com/office/drawing/2014/main" id="{94ABEF69-8DDF-0C1E-7918-C6358B6AB2C1}"/>
              </a:ext>
            </a:extLst>
          </p:cNvPr>
          <p:cNvSpPr txBox="1"/>
          <p:nvPr/>
        </p:nvSpPr>
        <p:spPr>
          <a:xfrm>
            <a:off x="427729" y="5570300"/>
            <a:ext cx="4987705" cy="707886"/>
          </a:xfrm>
          <a:prstGeom prst="rect">
            <a:avLst/>
          </a:prstGeom>
          <a:noFill/>
        </p:spPr>
        <p:txBody>
          <a:bodyPr wrap="square">
            <a:spAutoFit/>
          </a:bodyPr>
          <a:lstStyle/>
          <a:p>
            <a:r>
              <a:rPr lang="ja-JP" altLang="en-US" sz="2000" dirty="0">
                <a:latin typeface="Hiragino Maru Gothic ProN W4" panose="020F0400000000000000" pitchFamily="34" charset="-128"/>
                <a:ea typeface="Hiragino Maru Gothic ProN W4" panose="020F0400000000000000" pitchFamily="34" charset="-128"/>
              </a:rPr>
              <a:t>これをラベル</a:t>
            </a:r>
            <a:r>
              <a:rPr lang="en-US" altLang="ja-JP" sz="2000" dirty="0">
                <a:latin typeface="Hiragino Maru Gothic ProN W4" panose="020F0400000000000000" pitchFamily="34" charset="-128"/>
                <a:ea typeface="Hiragino Maru Gothic ProN W4" panose="020F0400000000000000" pitchFamily="34" charset="-128"/>
              </a:rPr>
              <a:t>0~9</a:t>
            </a:r>
            <a:r>
              <a:rPr lang="ja-JP" altLang="en-US" sz="2000" dirty="0">
                <a:latin typeface="Hiragino Maru Gothic ProN W4" panose="020F0400000000000000" pitchFamily="34" charset="-128"/>
                <a:ea typeface="Hiragino Maru Gothic ProN W4" panose="020F0400000000000000" pitchFamily="34" charset="-128"/>
              </a:rPr>
              <a:t>で繰り返して</a:t>
            </a:r>
            <a:endParaRPr lang="en-US" altLang="ja-JP" sz="2000" dirty="0">
              <a:latin typeface="Hiragino Maru Gothic ProN W4" panose="020F0400000000000000" pitchFamily="34" charset="-128"/>
              <a:ea typeface="Hiragino Maru Gothic ProN W4" panose="020F0400000000000000" pitchFamily="34" charset="-128"/>
            </a:endParaRPr>
          </a:p>
          <a:p>
            <a:r>
              <a:rPr lang="en-US" altLang="ja-JP" sz="2000" dirty="0">
                <a:latin typeface="Hiragino Maru Gothic ProN W4" panose="020F0400000000000000" pitchFamily="34" charset="-128"/>
                <a:ea typeface="Hiragino Maru Gothic ProN W4" panose="020F0400000000000000" pitchFamily="34" charset="-128"/>
              </a:rPr>
              <a:t>1</a:t>
            </a:r>
            <a:r>
              <a:rPr lang="ja-JP" altLang="en-US" sz="2000" dirty="0">
                <a:latin typeface="Hiragino Maru Gothic ProN W4" panose="020F0400000000000000" pitchFamily="34" charset="-128"/>
                <a:ea typeface="Hiragino Maru Gothic ProN W4" panose="020F0400000000000000" pitchFamily="34" charset="-128"/>
              </a:rPr>
              <a:t>つの図で表示する</a:t>
            </a:r>
            <a:endParaRPr lang="en-US" altLang="ja-JP" sz="2000" dirty="0">
              <a:latin typeface="Hiragino Maru Gothic ProN W4" panose="020F0400000000000000" pitchFamily="34" charset="-128"/>
              <a:ea typeface="Hiragino Maru Gothic ProN W4" panose="020F0400000000000000" pitchFamily="34" charset="-128"/>
            </a:endParaRPr>
          </a:p>
        </p:txBody>
      </p:sp>
      <p:pic>
        <p:nvPicPr>
          <p:cNvPr id="14" name="図 13" descr="グラフ, 散布図&#10;&#10;自動的に生成された説明">
            <a:extLst>
              <a:ext uri="{FF2B5EF4-FFF2-40B4-BE49-F238E27FC236}">
                <a16:creationId xmlns:a16="http://schemas.microsoft.com/office/drawing/2014/main" id="{BB67B24D-F572-5796-8521-EE50D0A18781}"/>
              </a:ext>
            </a:extLst>
          </p:cNvPr>
          <p:cNvPicPr>
            <a:picLocks noChangeAspect="1"/>
          </p:cNvPicPr>
          <p:nvPr/>
        </p:nvPicPr>
        <p:blipFill rotWithShape="1">
          <a:blip r:embed="rId3">
            <a:extLst>
              <a:ext uri="{28A0092B-C50C-407E-A947-70E740481C1C}">
                <a14:useLocalDpi xmlns:a14="http://schemas.microsoft.com/office/drawing/2010/main" val="0"/>
              </a:ext>
            </a:extLst>
          </a:blip>
          <a:srcRect l="3065" t="15837"/>
          <a:stretch/>
        </p:blipFill>
        <p:spPr>
          <a:xfrm>
            <a:off x="5772827" y="2207716"/>
            <a:ext cx="6141535" cy="4522523"/>
          </a:xfrm>
          <a:prstGeom prst="rect">
            <a:avLst/>
          </a:prstGeom>
        </p:spPr>
      </p:pic>
    </p:spTree>
    <p:extLst>
      <p:ext uri="{BB962C8B-B14F-4D97-AF65-F5344CB8AC3E}">
        <p14:creationId xmlns:p14="http://schemas.microsoft.com/office/powerpoint/2010/main" val="336416746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D0BE3-6278-F046-17D7-81697312B7A6}"/>
            </a:ext>
          </a:extLst>
        </p:cNvPr>
        <p:cNvGrpSpPr/>
        <p:nvPr/>
      </p:nvGrpSpPr>
      <p:grpSpPr>
        <a:xfrm>
          <a:off x="0" y="0"/>
          <a:ext cx="0" cy="0"/>
          <a:chOff x="0" y="0"/>
          <a:chExt cx="0" cy="0"/>
        </a:xfrm>
      </p:grpSpPr>
      <p:sp>
        <p:nvSpPr>
          <p:cNvPr id="6" name="四角形">
            <a:extLst>
              <a:ext uri="{FF2B5EF4-FFF2-40B4-BE49-F238E27FC236}">
                <a16:creationId xmlns:a16="http://schemas.microsoft.com/office/drawing/2014/main" id="{55DEB38C-0E3D-78CD-E336-33DEB8331E4C}"/>
              </a:ext>
            </a:extLst>
          </p:cNvPr>
          <p:cNvSpPr/>
          <p:nvPr/>
        </p:nvSpPr>
        <p:spPr>
          <a:xfrm>
            <a:off x="-178420" y="-2634"/>
            <a:ext cx="12378223" cy="894732"/>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7" name="次元削減の例：主成分分析">
            <a:extLst>
              <a:ext uri="{FF2B5EF4-FFF2-40B4-BE49-F238E27FC236}">
                <a16:creationId xmlns:a16="http://schemas.microsoft.com/office/drawing/2014/main" id="{40DB84D6-5C50-B814-B39B-59C614A04644}"/>
              </a:ext>
            </a:extLst>
          </p:cNvPr>
          <p:cNvSpPr txBox="1"/>
          <p:nvPr/>
        </p:nvSpPr>
        <p:spPr>
          <a:xfrm>
            <a:off x="4253359" y="167033"/>
            <a:ext cx="3685304"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mnist</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で</a:t>
            </a: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PCA</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の結果</a:t>
            </a:r>
            <a:endPar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2" name="正方形/長方形 11">
            <a:extLst>
              <a:ext uri="{FF2B5EF4-FFF2-40B4-BE49-F238E27FC236}">
                <a16:creationId xmlns:a16="http://schemas.microsoft.com/office/drawing/2014/main" id="{9C1610B6-6D17-6698-5E04-F2B6F1C856BB}"/>
              </a:ext>
            </a:extLst>
          </p:cNvPr>
          <p:cNvSpPr/>
          <p:nvPr/>
        </p:nvSpPr>
        <p:spPr>
          <a:xfrm>
            <a:off x="8521148" y="5585250"/>
            <a:ext cx="887895" cy="562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7F186460-6E20-6F22-B6A2-8A922DCF4C59}"/>
              </a:ext>
            </a:extLst>
          </p:cNvPr>
          <p:cNvSpPr/>
          <p:nvPr/>
        </p:nvSpPr>
        <p:spPr>
          <a:xfrm>
            <a:off x="10157493" y="5528040"/>
            <a:ext cx="887895" cy="562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84718A28-7F6D-73FC-30BA-AF1797820B26}"/>
              </a:ext>
            </a:extLst>
          </p:cNvPr>
          <p:cNvSpPr txBox="1"/>
          <p:nvPr/>
        </p:nvSpPr>
        <p:spPr>
          <a:xfrm>
            <a:off x="7232645" y="1160531"/>
            <a:ext cx="4624376" cy="1938992"/>
          </a:xfrm>
          <a:prstGeom prst="rect">
            <a:avLst/>
          </a:prstGeom>
          <a:noFill/>
        </p:spPr>
        <p:txBody>
          <a:bodyPr wrap="square">
            <a:spAutoFit/>
          </a:bodyPr>
          <a:lstStyle/>
          <a:p>
            <a:r>
              <a:rPr lang="en-US" altLang="ja-JP" sz="2000" dirty="0" err="1">
                <a:latin typeface="Hiragino Maru Gothic ProN W4" panose="020F0400000000000000" pitchFamily="34" charset="-128"/>
                <a:ea typeface="Hiragino Maru Gothic ProN W4" panose="020F0400000000000000" pitchFamily="34" charset="-128"/>
              </a:rPr>
              <a:t>for</a:t>
            </a:r>
            <a:r>
              <a:rPr lang="ja-JP" altLang="en-US" sz="2000" dirty="0" err="1">
                <a:latin typeface="Hiragino Maru Gothic ProN W4" panose="020F0400000000000000" pitchFamily="34" charset="-128"/>
                <a:ea typeface="Hiragino Maru Gothic ProN W4" panose="020F0400000000000000" pitchFamily="34" charset="-128"/>
              </a:rPr>
              <a:t>文で</a:t>
            </a:r>
            <a:r>
              <a:rPr lang="en-US" altLang="ja-JP" sz="2000" dirty="0" err="1">
                <a:latin typeface="Hiragino Maru Gothic ProN W4" panose="020F0400000000000000" pitchFamily="34" charset="-128"/>
                <a:ea typeface="Hiragino Maru Gothic ProN W4" panose="020F0400000000000000" pitchFamily="34" charset="-128"/>
              </a:rPr>
              <a:t>range(10)</a:t>
            </a:r>
            <a:r>
              <a:rPr lang="ja-JP" altLang="en-US" sz="2000" dirty="0" err="1">
                <a:latin typeface="Hiragino Maru Gothic ProN W4" panose="020F0400000000000000" pitchFamily="34" charset="-128"/>
                <a:ea typeface="Hiragino Maru Gothic ProN W4" panose="020F0400000000000000" pitchFamily="34" charset="-128"/>
              </a:rPr>
              <a:t>として、</a:t>
            </a:r>
            <a:r>
              <a:rPr lang="en-US" altLang="ja-JP" sz="2000" dirty="0" err="1">
                <a:latin typeface="Hiragino Maru Gothic ProN W4" panose="020F0400000000000000" pitchFamily="34" charset="-128"/>
                <a:ea typeface="Hiragino Maru Gothic ProN W4" panose="020F0400000000000000" pitchFamily="34" charset="-128"/>
              </a:rPr>
              <a:t>0</a:t>
            </a:r>
            <a:r>
              <a:rPr lang="ja-JP" altLang="en-US" sz="2000" dirty="0" err="1">
                <a:latin typeface="Hiragino Maru Gothic ProN W4" panose="020F0400000000000000" pitchFamily="34" charset="-128"/>
                <a:ea typeface="Hiragino Maru Gothic ProN W4" panose="020F0400000000000000" pitchFamily="34" charset="-128"/>
              </a:rPr>
              <a:t>から</a:t>
            </a:r>
            <a:r>
              <a:rPr lang="en-US" altLang="ja-JP" sz="2000" dirty="0" err="1">
                <a:latin typeface="Hiragino Maru Gothic ProN W4" panose="020F0400000000000000" pitchFamily="34" charset="-128"/>
                <a:ea typeface="Hiragino Maru Gothic ProN W4" panose="020F0400000000000000" pitchFamily="34" charset="-128"/>
              </a:rPr>
              <a:t>9</a:t>
            </a:r>
            <a:r>
              <a:rPr lang="ja-JP" altLang="en-US" sz="2000" dirty="0" err="1">
                <a:latin typeface="Hiragino Maru Gothic ProN W4" panose="020F0400000000000000" pitchFamily="34" charset="-128"/>
                <a:ea typeface="Hiragino Maru Gothic ProN W4" panose="020F0400000000000000" pitchFamily="34" charset="-128"/>
              </a:rPr>
              <a:t>を</a:t>
            </a:r>
            <a:r>
              <a:rPr lang="en-US" altLang="ja-JP" sz="2000" dirty="0" err="1">
                <a:latin typeface="Hiragino Maru Gothic ProN W4" panose="020F0400000000000000" pitchFamily="34" charset="-128"/>
                <a:ea typeface="Hiragino Maru Gothic ProN W4" panose="020F0400000000000000" pitchFamily="34" charset="-128"/>
              </a:rPr>
              <a:t>i</a:t>
            </a:r>
            <a:r>
              <a:rPr lang="ja-JP" altLang="en-US" sz="2000" dirty="0" err="1">
                <a:latin typeface="Hiragino Maru Gothic ProN W4" panose="020F0400000000000000" pitchFamily="34" charset="-128"/>
                <a:ea typeface="Hiragino Maru Gothic ProN W4" panose="020F0400000000000000" pitchFamily="34" charset="-128"/>
              </a:rPr>
              <a:t>に代入</a:t>
            </a:r>
            <a:endParaRPr lang="en-US" altLang="ja-JP" sz="2000" dirty="0" err="1">
              <a:latin typeface="Hiragino Maru Gothic ProN W4" panose="020F0400000000000000" pitchFamily="34" charset="-128"/>
              <a:ea typeface="Hiragino Maru Gothic ProN W4" panose="020F0400000000000000" pitchFamily="34" charset="-128"/>
            </a:endParaRPr>
          </a:p>
          <a:p>
            <a:endParaRPr lang="en-US" altLang="ja-JP" sz="2000" dirty="0" err="1">
              <a:latin typeface="Hiragino Maru Gothic ProN W4" panose="020F0400000000000000" pitchFamily="34" charset="-128"/>
              <a:ea typeface="Hiragino Maru Gothic ProN W4" panose="020F0400000000000000" pitchFamily="34" charset="-128"/>
            </a:endParaRPr>
          </a:p>
          <a:p>
            <a:r>
              <a:rPr lang="en-US" altLang="ja-JP" sz="2000" dirty="0" err="1">
                <a:latin typeface="Hiragino Maru Gothic ProN W4" panose="020F0400000000000000" pitchFamily="34" charset="-128"/>
                <a:ea typeface="Hiragino Maru Gothic ProN W4" panose="020F0400000000000000" pitchFamily="34" charset="-128"/>
              </a:rPr>
              <a:t>plt.scatter()</a:t>
            </a:r>
            <a:r>
              <a:rPr lang="ja-JP" altLang="en-US" sz="2000" dirty="0" err="1">
                <a:latin typeface="Hiragino Maru Gothic ProN W4" panose="020F0400000000000000" pitchFamily="34" charset="-128"/>
                <a:ea typeface="Hiragino Maru Gothic ProN W4" panose="020F0400000000000000" pitchFamily="34" charset="-128"/>
              </a:rPr>
              <a:t>のみを繰り返し処理</a:t>
            </a:r>
            <a:endParaRPr lang="en-US" altLang="ja-JP" sz="2000" dirty="0" err="1">
              <a:latin typeface="Hiragino Maru Gothic ProN W4" panose="020F0400000000000000" pitchFamily="34" charset="-128"/>
              <a:ea typeface="Hiragino Maru Gothic ProN W4" panose="020F0400000000000000" pitchFamily="34" charset="-128"/>
            </a:endParaRPr>
          </a:p>
          <a:p>
            <a:endParaRPr lang="en-US" altLang="ja-JP" sz="2000" dirty="0" err="1">
              <a:latin typeface="Hiragino Maru Gothic ProN W4" panose="020F0400000000000000" pitchFamily="34" charset="-128"/>
              <a:ea typeface="Hiragino Maru Gothic ProN W4" panose="020F0400000000000000" pitchFamily="34" charset="-128"/>
            </a:endParaRPr>
          </a:p>
          <a:p>
            <a:r>
              <a:rPr lang="ja-JP" altLang="en-US" sz="2000" dirty="0" err="1">
                <a:latin typeface="Hiragino Maru Gothic ProN W4" panose="020F0400000000000000" pitchFamily="34" charset="-128"/>
                <a:ea typeface="Hiragino Maru Gothic ProN W4" panose="020F0400000000000000" pitchFamily="34" charset="-128"/>
              </a:rPr>
              <a:t>最後に図を表示</a:t>
            </a:r>
            <a:endParaRPr lang="en-US" altLang="ja-JP" sz="2000" dirty="0">
              <a:latin typeface="Hiragino Maru Gothic ProN W4" panose="020F0400000000000000" pitchFamily="34" charset="-128"/>
              <a:ea typeface="Hiragino Maru Gothic ProN W4" panose="020F0400000000000000" pitchFamily="34" charset="-128"/>
            </a:endParaRPr>
          </a:p>
        </p:txBody>
      </p:sp>
      <p:pic>
        <p:nvPicPr>
          <p:cNvPr id="4" name="図 3" descr="グラフ, 散布図&#10;&#10;自動的に生成された説明">
            <a:extLst>
              <a:ext uri="{FF2B5EF4-FFF2-40B4-BE49-F238E27FC236}">
                <a16:creationId xmlns:a16="http://schemas.microsoft.com/office/drawing/2014/main" id="{473A1C9A-B853-3C27-BD22-2AF2771F6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79" y="1061765"/>
            <a:ext cx="6671748" cy="5770893"/>
          </a:xfrm>
          <a:prstGeom prst="rect">
            <a:avLst/>
          </a:prstGeom>
        </p:spPr>
      </p:pic>
      <p:sp>
        <p:nvSpPr>
          <p:cNvPr id="8" name="テキスト ボックス 7">
            <a:extLst>
              <a:ext uri="{FF2B5EF4-FFF2-40B4-BE49-F238E27FC236}">
                <a16:creationId xmlns:a16="http://schemas.microsoft.com/office/drawing/2014/main" id="{037DB77E-1E8B-427D-BBFB-39DA1119E27E}"/>
              </a:ext>
            </a:extLst>
          </p:cNvPr>
          <p:cNvSpPr txBox="1"/>
          <p:nvPr/>
        </p:nvSpPr>
        <p:spPr>
          <a:xfrm>
            <a:off x="7559369" y="6290857"/>
            <a:ext cx="4624376" cy="400110"/>
          </a:xfrm>
          <a:prstGeom prst="rect">
            <a:avLst/>
          </a:prstGeom>
          <a:noFill/>
        </p:spPr>
        <p:txBody>
          <a:bodyPr wrap="square">
            <a:spAutoFit/>
          </a:bodyPr>
          <a:lstStyle/>
          <a:p>
            <a:r>
              <a:rPr lang="ja-JP" altLang="en-US" sz="2000" dirty="0" err="1">
                <a:latin typeface="Hiragino Maru Gothic ProN W4" panose="020F0400000000000000" pitchFamily="34" charset="-128"/>
                <a:ea typeface="Hiragino Maru Gothic ProN W4" panose="020F0400000000000000" pitchFamily="34" charset="-128"/>
              </a:rPr>
              <a:t>あまり綺麗に分かれていない</a:t>
            </a:r>
            <a:endParaRPr lang="en-US" altLang="ja-JP" sz="2000" dirty="0">
              <a:latin typeface="Hiragino Maru Gothic ProN W4" panose="020F0400000000000000" pitchFamily="34" charset="-128"/>
              <a:ea typeface="Hiragino Maru Gothic ProN W4" panose="020F0400000000000000" pitchFamily="34" charset="-128"/>
            </a:endParaRPr>
          </a:p>
        </p:txBody>
      </p:sp>
      <p:pic>
        <p:nvPicPr>
          <p:cNvPr id="9" name="図 8" descr="グラフ, 散布図&#10;&#10;自動的に生成された説明">
            <a:extLst>
              <a:ext uri="{FF2B5EF4-FFF2-40B4-BE49-F238E27FC236}">
                <a16:creationId xmlns:a16="http://schemas.microsoft.com/office/drawing/2014/main" id="{55FCB51E-6B83-28DB-D4F2-CCF4B0856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9855" y="3320615"/>
            <a:ext cx="3677166" cy="2665619"/>
          </a:xfrm>
          <a:prstGeom prst="rect">
            <a:avLst/>
          </a:prstGeom>
        </p:spPr>
      </p:pic>
    </p:spTree>
    <p:extLst>
      <p:ext uri="{BB962C8B-B14F-4D97-AF65-F5344CB8AC3E}">
        <p14:creationId xmlns:p14="http://schemas.microsoft.com/office/powerpoint/2010/main" val="55631304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0BC6A-AE56-95B4-E7EF-6F50096B3BDC}"/>
            </a:ext>
          </a:extLst>
        </p:cNvPr>
        <p:cNvGrpSpPr/>
        <p:nvPr/>
      </p:nvGrpSpPr>
      <p:grpSpPr>
        <a:xfrm>
          <a:off x="0" y="0"/>
          <a:ext cx="0" cy="0"/>
          <a:chOff x="0" y="0"/>
          <a:chExt cx="0" cy="0"/>
        </a:xfrm>
      </p:grpSpPr>
      <p:sp>
        <p:nvSpPr>
          <p:cNvPr id="6" name="四角形">
            <a:extLst>
              <a:ext uri="{FF2B5EF4-FFF2-40B4-BE49-F238E27FC236}">
                <a16:creationId xmlns:a16="http://schemas.microsoft.com/office/drawing/2014/main" id="{A9125872-65B5-F72E-9730-87287AD943A9}"/>
              </a:ext>
            </a:extLst>
          </p:cNvPr>
          <p:cNvSpPr/>
          <p:nvPr/>
        </p:nvSpPr>
        <p:spPr>
          <a:xfrm>
            <a:off x="-178420" y="-2634"/>
            <a:ext cx="12378223" cy="894732"/>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7" name="次元削減の例：主成分分析">
            <a:extLst>
              <a:ext uri="{FF2B5EF4-FFF2-40B4-BE49-F238E27FC236}">
                <a16:creationId xmlns:a16="http://schemas.microsoft.com/office/drawing/2014/main" id="{E0F89C3D-3B90-0D40-712D-F9A86D624CA4}"/>
              </a:ext>
            </a:extLst>
          </p:cNvPr>
          <p:cNvSpPr txBox="1"/>
          <p:nvPr/>
        </p:nvSpPr>
        <p:spPr>
          <a:xfrm>
            <a:off x="4192445" y="167033"/>
            <a:ext cx="3807132"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mnist</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で</a:t>
            </a: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tSNE</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の結果</a:t>
            </a:r>
            <a:endPar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2" name="正方形/長方形 11">
            <a:extLst>
              <a:ext uri="{FF2B5EF4-FFF2-40B4-BE49-F238E27FC236}">
                <a16:creationId xmlns:a16="http://schemas.microsoft.com/office/drawing/2014/main" id="{14D5C855-CB26-4837-D6B6-EC15419CE461}"/>
              </a:ext>
            </a:extLst>
          </p:cNvPr>
          <p:cNvSpPr/>
          <p:nvPr/>
        </p:nvSpPr>
        <p:spPr>
          <a:xfrm>
            <a:off x="8521148" y="5585250"/>
            <a:ext cx="887895" cy="562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8E9ED36-0C2A-5FDB-E700-10A9A8EE7163}"/>
              </a:ext>
            </a:extLst>
          </p:cNvPr>
          <p:cNvSpPr/>
          <p:nvPr/>
        </p:nvSpPr>
        <p:spPr>
          <a:xfrm>
            <a:off x="10157493" y="5528040"/>
            <a:ext cx="887895" cy="562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B1FC18F0-5A62-DD51-7688-12D3DE924297}"/>
              </a:ext>
            </a:extLst>
          </p:cNvPr>
          <p:cNvSpPr txBox="1"/>
          <p:nvPr/>
        </p:nvSpPr>
        <p:spPr>
          <a:xfrm>
            <a:off x="1039275" y="4309041"/>
            <a:ext cx="4624376" cy="400110"/>
          </a:xfrm>
          <a:prstGeom prst="rect">
            <a:avLst/>
          </a:prstGeom>
          <a:noFill/>
        </p:spPr>
        <p:txBody>
          <a:bodyPr wrap="square">
            <a:spAutoFit/>
          </a:bodyPr>
          <a:lstStyle/>
          <a:p>
            <a:r>
              <a:rPr lang="en-US" altLang="ja-JP" sz="2000" dirty="0">
                <a:latin typeface="Hiragino Maru Gothic ProN W4" panose="020F0400000000000000" pitchFamily="34" charset="-128"/>
                <a:ea typeface="Hiragino Maru Gothic ProN W4" panose="020F0400000000000000" pitchFamily="34" charset="-128"/>
              </a:rPr>
              <a:t>mode = TSNE()</a:t>
            </a:r>
            <a:r>
              <a:rPr lang="ja-JP" altLang="en-US" sz="2000" dirty="0">
                <a:latin typeface="Hiragino Maru Gothic ProN W4" panose="020F0400000000000000" pitchFamily="34" charset="-128"/>
                <a:ea typeface="Hiragino Maru Gothic ProN W4" panose="020F0400000000000000" pitchFamily="34" charset="-128"/>
              </a:rPr>
              <a:t>に変更して再度実行</a:t>
            </a:r>
            <a:endParaRPr lang="en-US" altLang="ja-JP" sz="2000" dirty="0">
              <a:latin typeface="Hiragino Maru Gothic ProN W4" panose="020F0400000000000000" pitchFamily="34" charset="-128"/>
              <a:ea typeface="Hiragino Maru Gothic ProN W4" panose="020F0400000000000000" pitchFamily="34" charset="-128"/>
            </a:endParaRPr>
          </a:p>
        </p:txBody>
      </p:sp>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CE6CB48D-62E5-C36C-7291-2FC1AB8C00BF}"/>
              </a:ext>
            </a:extLst>
          </p:cNvPr>
          <p:cNvPicPr>
            <a:picLocks noChangeAspect="1"/>
          </p:cNvPicPr>
          <p:nvPr/>
        </p:nvPicPr>
        <p:blipFill rotWithShape="1">
          <a:blip r:embed="rId3">
            <a:extLst>
              <a:ext uri="{28A0092B-C50C-407E-A947-70E740481C1C}">
                <a14:useLocalDpi xmlns:a14="http://schemas.microsoft.com/office/drawing/2010/main" val="0"/>
              </a:ext>
            </a:extLst>
          </a:blip>
          <a:srcRect t="8059"/>
          <a:stretch/>
        </p:blipFill>
        <p:spPr>
          <a:xfrm>
            <a:off x="180352" y="1173389"/>
            <a:ext cx="5830339" cy="2428407"/>
          </a:xfrm>
          <a:prstGeom prst="rect">
            <a:avLst/>
          </a:prstGeom>
        </p:spPr>
      </p:pic>
      <p:pic>
        <p:nvPicPr>
          <p:cNvPr id="10" name="図 9" descr="グラフ, 散布図&#10;&#10;自動的に生成された説明">
            <a:extLst>
              <a:ext uri="{FF2B5EF4-FFF2-40B4-BE49-F238E27FC236}">
                <a16:creationId xmlns:a16="http://schemas.microsoft.com/office/drawing/2014/main" id="{1C97BBF0-BFEE-6430-70E2-0B6190780E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1129" y="1061764"/>
            <a:ext cx="6082616" cy="4523485"/>
          </a:xfrm>
          <a:prstGeom prst="rect">
            <a:avLst/>
          </a:prstGeom>
        </p:spPr>
      </p:pic>
      <p:sp>
        <p:nvSpPr>
          <p:cNvPr id="11" name="テキスト ボックス 10">
            <a:extLst>
              <a:ext uri="{FF2B5EF4-FFF2-40B4-BE49-F238E27FC236}">
                <a16:creationId xmlns:a16="http://schemas.microsoft.com/office/drawing/2014/main" id="{EAE72FA1-7E28-25F4-B39D-915C4F3E73D6}"/>
              </a:ext>
            </a:extLst>
          </p:cNvPr>
          <p:cNvSpPr txBox="1"/>
          <p:nvPr/>
        </p:nvSpPr>
        <p:spPr>
          <a:xfrm>
            <a:off x="2263516" y="5866527"/>
            <a:ext cx="8202284" cy="707886"/>
          </a:xfrm>
          <a:prstGeom prst="rect">
            <a:avLst/>
          </a:prstGeom>
          <a:noFill/>
        </p:spPr>
        <p:txBody>
          <a:bodyPr wrap="square">
            <a:spAutoFit/>
          </a:bodyPr>
          <a:lstStyle/>
          <a:p>
            <a:pPr algn="ctr"/>
            <a:r>
              <a:rPr lang="en-US" altLang="ja-JP" sz="2000" dirty="0" err="1">
                <a:latin typeface="Hiragino Maru Gothic ProN W4" panose="020F0400000000000000" pitchFamily="34" charset="-128"/>
                <a:ea typeface="Hiragino Maru Gothic ProN W4" panose="020F0400000000000000" pitchFamily="34" charset="-128"/>
              </a:rPr>
              <a:t>TSNE</a:t>
            </a:r>
            <a:r>
              <a:rPr lang="ja-JP" altLang="en-US" sz="2000" dirty="0">
                <a:latin typeface="Hiragino Maru Gothic ProN W4" panose="020F0400000000000000" pitchFamily="34" charset="-128"/>
                <a:ea typeface="Hiragino Maru Gothic ProN W4" panose="020F0400000000000000" pitchFamily="34" charset="-128"/>
              </a:rPr>
              <a:t>の方がきれいに分かれそう</a:t>
            </a:r>
            <a:endParaRPr lang="en-US" altLang="ja-JP" sz="2000" dirty="0">
              <a:latin typeface="Hiragino Maru Gothic ProN W4" panose="020F0400000000000000" pitchFamily="34" charset="-128"/>
              <a:ea typeface="Hiragino Maru Gothic ProN W4" panose="020F0400000000000000" pitchFamily="34" charset="-128"/>
            </a:endParaRPr>
          </a:p>
          <a:p>
            <a:pPr algn="ctr"/>
            <a:r>
              <a:rPr lang="en-US" altLang="ja-JP" sz="2000" dirty="0">
                <a:latin typeface="Hiragino Maru Gothic ProN W4" panose="020F0400000000000000" pitchFamily="34" charset="-128"/>
                <a:ea typeface="Hiragino Maru Gothic ProN W4" panose="020F0400000000000000" pitchFamily="34" charset="-128"/>
              </a:rPr>
              <a:t>(</a:t>
            </a:r>
            <a:r>
              <a:rPr lang="ja-JP" altLang="en-US" sz="2000" dirty="0">
                <a:latin typeface="Hiragino Maru Gothic ProN W4" panose="020F0400000000000000" pitchFamily="34" charset="-128"/>
                <a:ea typeface="Hiragino Maru Gothic ProN W4" panose="020F0400000000000000" pitchFamily="34" charset="-128"/>
              </a:rPr>
              <a:t>結果は学習の度に変わるので皆同じ図にはなりません</a:t>
            </a:r>
            <a:r>
              <a:rPr lang="en-US" altLang="ja-JP" sz="2000" dirty="0">
                <a:latin typeface="Hiragino Maru Gothic ProN W4" panose="020F0400000000000000" pitchFamily="34" charset="-128"/>
                <a:ea typeface="Hiragino Maru Gothic ProN W4" panose="020F0400000000000000" pitchFamily="34" charset="-128"/>
              </a:rPr>
              <a:t>)</a:t>
            </a:r>
            <a:endParaRPr lang="ja-JP" altLang="en-US" sz="2000"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9976396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75962-0632-1296-983E-55773736EA4A}"/>
            </a:ext>
          </a:extLst>
        </p:cNvPr>
        <p:cNvGrpSpPr/>
        <p:nvPr/>
      </p:nvGrpSpPr>
      <p:grpSpPr>
        <a:xfrm>
          <a:off x="0" y="0"/>
          <a:ext cx="0" cy="0"/>
          <a:chOff x="0" y="0"/>
          <a:chExt cx="0" cy="0"/>
        </a:xfrm>
      </p:grpSpPr>
      <p:sp>
        <p:nvSpPr>
          <p:cNvPr id="6" name="四角形">
            <a:extLst>
              <a:ext uri="{FF2B5EF4-FFF2-40B4-BE49-F238E27FC236}">
                <a16:creationId xmlns:a16="http://schemas.microsoft.com/office/drawing/2014/main" id="{8D70411A-923C-E859-1464-8CE449715708}"/>
              </a:ext>
            </a:extLst>
          </p:cNvPr>
          <p:cNvSpPr/>
          <p:nvPr/>
        </p:nvSpPr>
        <p:spPr>
          <a:xfrm>
            <a:off x="-178420" y="-2634"/>
            <a:ext cx="12378223" cy="894732"/>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7" name="次元削減の例：主成分分析">
            <a:extLst>
              <a:ext uri="{FF2B5EF4-FFF2-40B4-BE49-F238E27FC236}">
                <a16:creationId xmlns:a16="http://schemas.microsoft.com/office/drawing/2014/main" id="{456B8DB3-2224-6120-2DDA-8A8A6BBAD751}"/>
              </a:ext>
            </a:extLst>
          </p:cNvPr>
          <p:cNvSpPr txBox="1"/>
          <p:nvPr/>
        </p:nvSpPr>
        <p:spPr>
          <a:xfrm>
            <a:off x="4051381" y="167033"/>
            <a:ext cx="4089261"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mnist</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で</a:t>
            </a: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UMAP</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の結果</a:t>
            </a:r>
            <a:endPar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2" name="正方形/長方形 11">
            <a:extLst>
              <a:ext uri="{FF2B5EF4-FFF2-40B4-BE49-F238E27FC236}">
                <a16:creationId xmlns:a16="http://schemas.microsoft.com/office/drawing/2014/main" id="{3216B1F2-F719-1DA3-361D-D8BB555B968C}"/>
              </a:ext>
            </a:extLst>
          </p:cNvPr>
          <p:cNvSpPr/>
          <p:nvPr/>
        </p:nvSpPr>
        <p:spPr>
          <a:xfrm>
            <a:off x="8521148" y="5585250"/>
            <a:ext cx="887895" cy="562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63328EC3-04EA-2F4F-1B14-FA8420454069}"/>
              </a:ext>
            </a:extLst>
          </p:cNvPr>
          <p:cNvSpPr/>
          <p:nvPr/>
        </p:nvSpPr>
        <p:spPr>
          <a:xfrm>
            <a:off x="10157493" y="5528040"/>
            <a:ext cx="887895" cy="562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96E339A9-3873-11A2-D435-C492E4C72C4B}"/>
              </a:ext>
            </a:extLst>
          </p:cNvPr>
          <p:cNvSpPr txBox="1"/>
          <p:nvPr/>
        </p:nvSpPr>
        <p:spPr>
          <a:xfrm>
            <a:off x="604560" y="4033640"/>
            <a:ext cx="4624376" cy="400110"/>
          </a:xfrm>
          <a:prstGeom prst="rect">
            <a:avLst/>
          </a:prstGeom>
          <a:noFill/>
        </p:spPr>
        <p:txBody>
          <a:bodyPr wrap="square">
            <a:spAutoFit/>
          </a:bodyPr>
          <a:lstStyle/>
          <a:p>
            <a:r>
              <a:rPr lang="en-US" altLang="ja-JP" sz="2000" dirty="0">
                <a:latin typeface="Hiragino Maru Gothic ProN W4" panose="020F0400000000000000" pitchFamily="34" charset="-128"/>
                <a:ea typeface="Hiragino Maru Gothic ProN W4" panose="020F0400000000000000" pitchFamily="34" charset="-128"/>
              </a:rPr>
              <a:t>mode = UMAP()</a:t>
            </a:r>
            <a:r>
              <a:rPr lang="ja-JP" altLang="en-US" sz="2000" dirty="0">
                <a:latin typeface="Hiragino Maru Gothic ProN W4" panose="020F0400000000000000" pitchFamily="34" charset="-128"/>
                <a:ea typeface="Hiragino Maru Gothic ProN W4" panose="020F0400000000000000" pitchFamily="34" charset="-128"/>
              </a:rPr>
              <a:t>に変更して再度実行</a:t>
            </a:r>
            <a:endParaRPr lang="en-US" altLang="ja-JP" sz="2000" dirty="0">
              <a:latin typeface="Hiragino Maru Gothic ProN W4" panose="020F0400000000000000" pitchFamily="34" charset="-128"/>
              <a:ea typeface="Hiragino Maru Gothic ProN W4" panose="020F0400000000000000" pitchFamily="34" charset="-128"/>
            </a:endParaRPr>
          </a:p>
        </p:txBody>
      </p:sp>
      <p:sp>
        <p:nvSpPr>
          <p:cNvPr id="11" name="テキスト ボックス 10">
            <a:extLst>
              <a:ext uri="{FF2B5EF4-FFF2-40B4-BE49-F238E27FC236}">
                <a16:creationId xmlns:a16="http://schemas.microsoft.com/office/drawing/2014/main" id="{43B5E166-977C-E576-A1E3-5098952B3AAA}"/>
              </a:ext>
            </a:extLst>
          </p:cNvPr>
          <p:cNvSpPr txBox="1"/>
          <p:nvPr/>
        </p:nvSpPr>
        <p:spPr>
          <a:xfrm>
            <a:off x="2263516" y="5866527"/>
            <a:ext cx="8202284" cy="707886"/>
          </a:xfrm>
          <a:prstGeom prst="rect">
            <a:avLst/>
          </a:prstGeom>
          <a:noFill/>
        </p:spPr>
        <p:txBody>
          <a:bodyPr wrap="square">
            <a:spAutoFit/>
          </a:bodyPr>
          <a:lstStyle/>
          <a:p>
            <a:pPr algn="ctr"/>
            <a:r>
              <a:rPr lang="en-US" altLang="ja-JP" sz="2000" dirty="0" err="1">
                <a:latin typeface="Hiragino Maru Gothic ProN W4" panose="020F0400000000000000" pitchFamily="34" charset="-128"/>
                <a:ea typeface="Hiragino Maru Gothic ProN W4" panose="020F0400000000000000" pitchFamily="34" charset="-128"/>
              </a:rPr>
              <a:t>UMAP</a:t>
            </a:r>
            <a:r>
              <a:rPr lang="ja-JP" altLang="en-US" sz="2000" dirty="0" err="1">
                <a:latin typeface="Hiragino Maru Gothic ProN W4" panose="020F0400000000000000" pitchFamily="34" charset="-128"/>
                <a:ea typeface="Hiragino Maru Gothic ProN W4" panose="020F0400000000000000" pitchFamily="34" charset="-128"/>
              </a:rPr>
              <a:t>も</a:t>
            </a:r>
            <a:r>
              <a:rPr lang="en-US" altLang="ja-JP" sz="2000" dirty="0" err="1">
                <a:latin typeface="Hiragino Maru Gothic ProN W4" panose="020F0400000000000000" pitchFamily="34" charset="-128"/>
                <a:ea typeface="Hiragino Maru Gothic ProN W4" panose="020F0400000000000000" pitchFamily="34" charset="-128"/>
              </a:rPr>
              <a:t>PCA</a:t>
            </a:r>
            <a:r>
              <a:rPr lang="ja-JP" altLang="en-US" sz="2000" dirty="0" err="1">
                <a:latin typeface="Hiragino Maru Gothic ProN W4" panose="020F0400000000000000" pitchFamily="34" charset="-128"/>
                <a:ea typeface="Hiragino Maru Gothic ProN W4" panose="020F0400000000000000" pitchFamily="34" charset="-128"/>
              </a:rPr>
              <a:t>より</a:t>
            </a:r>
            <a:r>
              <a:rPr lang="ja-JP" altLang="en-US" sz="2000" dirty="0">
                <a:latin typeface="Hiragino Maru Gothic ProN W4" panose="020F0400000000000000" pitchFamily="34" charset="-128"/>
                <a:ea typeface="Hiragino Maru Gothic ProN W4" panose="020F0400000000000000" pitchFamily="34" charset="-128"/>
              </a:rPr>
              <a:t>きれいに分かれそう</a:t>
            </a:r>
            <a:endParaRPr lang="en-US" altLang="ja-JP" sz="2000" dirty="0">
              <a:latin typeface="Hiragino Maru Gothic ProN W4" panose="020F0400000000000000" pitchFamily="34" charset="-128"/>
              <a:ea typeface="Hiragino Maru Gothic ProN W4" panose="020F0400000000000000" pitchFamily="34" charset="-128"/>
            </a:endParaRPr>
          </a:p>
          <a:p>
            <a:pPr algn="ctr"/>
            <a:r>
              <a:rPr lang="en-US" altLang="ja-JP" sz="2000" dirty="0">
                <a:latin typeface="Hiragino Maru Gothic ProN W4" panose="020F0400000000000000" pitchFamily="34" charset="-128"/>
                <a:ea typeface="Hiragino Maru Gothic ProN W4" panose="020F0400000000000000" pitchFamily="34" charset="-128"/>
              </a:rPr>
              <a:t>(</a:t>
            </a:r>
            <a:r>
              <a:rPr lang="ja-JP" altLang="en-US" sz="2000" dirty="0">
                <a:latin typeface="Hiragino Maru Gothic ProN W4" panose="020F0400000000000000" pitchFamily="34" charset="-128"/>
                <a:ea typeface="Hiragino Maru Gothic ProN W4" panose="020F0400000000000000" pitchFamily="34" charset="-128"/>
              </a:rPr>
              <a:t>結果は学習の度に変わるので皆同じ図にはなりません</a:t>
            </a:r>
            <a:r>
              <a:rPr lang="en-US" altLang="ja-JP" sz="2000" dirty="0">
                <a:latin typeface="Hiragino Maru Gothic ProN W4" panose="020F0400000000000000" pitchFamily="34" charset="-128"/>
                <a:ea typeface="Hiragino Maru Gothic ProN W4" panose="020F0400000000000000" pitchFamily="34" charset="-128"/>
              </a:rPr>
              <a:t>)</a:t>
            </a:r>
            <a:endParaRPr lang="ja-JP" altLang="en-US" sz="2000" dirty="0">
              <a:latin typeface="Hiragino Maru Gothic ProN W4" panose="020F0400000000000000" pitchFamily="34" charset="-128"/>
              <a:ea typeface="Hiragino Maru Gothic ProN W4" panose="020F0400000000000000" pitchFamily="34" charset="-128"/>
            </a:endParaRPr>
          </a:p>
        </p:txBody>
      </p:sp>
      <p:pic>
        <p:nvPicPr>
          <p:cNvPr id="4" name="図 3" descr="グラフィカル ユーザー インターフェイス, テキスト, アプリケーション&#10;&#10;自動的に生成された説明">
            <a:extLst>
              <a:ext uri="{FF2B5EF4-FFF2-40B4-BE49-F238E27FC236}">
                <a16:creationId xmlns:a16="http://schemas.microsoft.com/office/drawing/2014/main" id="{9DE04096-D2A0-7320-89EC-7E69F4BD3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89" y="1173375"/>
            <a:ext cx="5549901" cy="2343150"/>
          </a:xfrm>
          <a:prstGeom prst="rect">
            <a:avLst/>
          </a:prstGeom>
        </p:spPr>
      </p:pic>
      <p:pic>
        <p:nvPicPr>
          <p:cNvPr id="8" name="図 7" descr="グラフ, 散布図&#10;&#10;自動的に生成された説明">
            <a:extLst>
              <a:ext uri="{FF2B5EF4-FFF2-40B4-BE49-F238E27FC236}">
                <a16:creationId xmlns:a16="http://schemas.microsoft.com/office/drawing/2014/main" id="{A1835EE0-86A9-9B4C-EB67-23DEF4CC59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3787" y="1082262"/>
            <a:ext cx="6082616" cy="4594100"/>
          </a:xfrm>
          <a:prstGeom prst="rect">
            <a:avLst/>
          </a:prstGeom>
        </p:spPr>
      </p:pic>
    </p:spTree>
    <p:extLst>
      <p:ext uri="{BB962C8B-B14F-4D97-AF65-F5344CB8AC3E}">
        <p14:creationId xmlns:p14="http://schemas.microsoft.com/office/powerpoint/2010/main" val="131026938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4DE1EF2-2BCD-4137-AD31-F0C0FB113620}"/>
              </a:ext>
            </a:extLst>
          </p:cNvPr>
          <p:cNvSpPr txBox="1"/>
          <p:nvPr/>
        </p:nvSpPr>
        <p:spPr>
          <a:xfrm>
            <a:off x="2098676" y="756625"/>
            <a:ext cx="1371600" cy="369332"/>
          </a:xfrm>
          <a:prstGeom prst="rect">
            <a:avLst/>
          </a:prstGeom>
          <a:noFill/>
        </p:spPr>
        <p:txBody>
          <a:bodyPr wrap="square" rtlCol="0">
            <a:spAutoFit/>
          </a:bodyPr>
          <a:lstStyle/>
          <a:p>
            <a:pPr algn="ctr"/>
            <a:r>
              <a:rPr kumimoji="1" lang="en-US" altLang="ja-JP" dirty="0">
                <a:latin typeface="Hiragino Maru Gothic ProN W4" panose="020F0400000000000000" pitchFamily="34" charset="-128"/>
                <a:ea typeface="Hiragino Maru Gothic ProN W4" panose="020F0400000000000000" pitchFamily="34" charset="-128"/>
              </a:rPr>
              <a:t>n = 200</a:t>
            </a:r>
            <a:endParaRPr kumimoji="1" lang="ja-JP" altLang="en-US" dirty="0">
              <a:latin typeface="Hiragino Maru Gothic ProN W4" panose="020F0400000000000000" pitchFamily="34" charset="-128"/>
              <a:ea typeface="Hiragino Maru Gothic ProN W4" panose="020F0400000000000000" pitchFamily="34" charset="-128"/>
            </a:endParaRPr>
          </a:p>
        </p:txBody>
      </p:sp>
      <p:sp>
        <p:nvSpPr>
          <p:cNvPr id="7" name="テキスト ボックス 6">
            <a:extLst>
              <a:ext uri="{FF2B5EF4-FFF2-40B4-BE49-F238E27FC236}">
                <a16:creationId xmlns:a16="http://schemas.microsoft.com/office/drawing/2014/main" id="{DD8CA3B3-2E82-4EBC-9439-18BD6939AA77}"/>
              </a:ext>
            </a:extLst>
          </p:cNvPr>
          <p:cNvSpPr txBox="1"/>
          <p:nvPr/>
        </p:nvSpPr>
        <p:spPr>
          <a:xfrm>
            <a:off x="4641890" y="726668"/>
            <a:ext cx="1371600" cy="369332"/>
          </a:xfrm>
          <a:prstGeom prst="rect">
            <a:avLst/>
          </a:prstGeom>
          <a:noFill/>
        </p:spPr>
        <p:txBody>
          <a:bodyPr wrap="square" rtlCol="0">
            <a:spAutoFit/>
          </a:bodyPr>
          <a:lstStyle/>
          <a:p>
            <a:pPr algn="ctr"/>
            <a:r>
              <a:rPr kumimoji="1" lang="en-US" altLang="ja-JP" dirty="0">
                <a:latin typeface="Hiragino Maru Gothic ProN W4" panose="020F0400000000000000" pitchFamily="34" charset="-128"/>
                <a:ea typeface="Hiragino Maru Gothic ProN W4" panose="020F0400000000000000" pitchFamily="34" charset="-128"/>
              </a:rPr>
              <a:t>n = 500</a:t>
            </a:r>
            <a:endParaRPr kumimoji="1" lang="ja-JP" altLang="en-US" dirty="0">
              <a:latin typeface="Hiragino Maru Gothic ProN W4" panose="020F0400000000000000" pitchFamily="34" charset="-128"/>
              <a:ea typeface="Hiragino Maru Gothic ProN W4" panose="020F0400000000000000" pitchFamily="34" charset="-128"/>
            </a:endParaRPr>
          </a:p>
        </p:txBody>
      </p:sp>
      <p:sp>
        <p:nvSpPr>
          <p:cNvPr id="8" name="テキスト ボックス 7">
            <a:extLst>
              <a:ext uri="{FF2B5EF4-FFF2-40B4-BE49-F238E27FC236}">
                <a16:creationId xmlns:a16="http://schemas.microsoft.com/office/drawing/2014/main" id="{ADCBAB75-ED15-4911-96B6-E88BD2FD0DD1}"/>
              </a:ext>
            </a:extLst>
          </p:cNvPr>
          <p:cNvSpPr txBox="1"/>
          <p:nvPr/>
        </p:nvSpPr>
        <p:spPr>
          <a:xfrm>
            <a:off x="70978" y="1884930"/>
            <a:ext cx="1371600" cy="369332"/>
          </a:xfrm>
          <a:prstGeom prst="rect">
            <a:avLst/>
          </a:prstGeom>
          <a:noFill/>
        </p:spPr>
        <p:txBody>
          <a:bodyPr wrap="square" rtlCol="0">
            <a:spAutoFit/>
          </a:bodyPr>
          <a:lstStyle/>
          <a:p>
            <a:pPr algn="ctr"/>
            <a:r>
              <a:rPr lang="en-US" altLang="ja-JP" dirty="0">
                <a:latin typeface="Hiragino Maru Gothic ProN W4" panose="020F0400000000000000" pitchFamily="34" charset="-128"/>
                <a:ea typeface="Hiragino Maru Gothic ProN W4" panose="020F0400000000000000" pitchFamily="34" charset="-128"/>
              </a:rPr>
              <a:t>PCA</a:t>
            </a:r>
            <a:endParaRPr kumimoji="1" lang="ja-JP" altLang="en-US" dirty="0">
              <a:latin typeface="Hiragino Maru Gothic ProN W4" panose="020F0400000000000000" pitchFamily="34" charset="-128"/>
              <a:ea typeface="Hiragino Maru Gothic ProN W4" panose="020F0400000000000000" pitchFamily="34" charset="-128"/>
            </a:endParaRPr>
          </a:p>
        </p:txBody>
      </p:sp>
      <p:sp>
        <p:nvSpPr>
          <p:cNvPr id="9" name="テキスト ボックス 8">
            <a:extLst>
              <a:ext uri="{FF2B5EF4-FFF2-40B4-BE49-F238E27FC236}">
                <a16:creationId xmlns:a16="http://schemas.microsoft.com/office/drawing/2014/main" id="{9FEDDA82-C6E9-4BAD-927A-6D2D26CDE2FD}"/>
              </a:ext>
            </a:extLst>
          </p:cNvPr>
          <p:cNvSpPr txBox="1"/>
          <p:nvPr/>
        </p:nvSpPr>
        <p:spPr>
          <a:xfrm>
            <a:off x="148646" y="3579138"/>
            <a:ext cx="1371600" cy="369332"/>
          </a:xfrm>
          <a:prstGeom prst="rect">
            <a:avLst/>
          </a:prstGeom>
          <a:noFill/>
        </p:spPr>
        <p:txBody>
          <a:bodyPr wrap="square" rtlCol="0">
            <a:spAutoFit/>
          </a:bodyPr>
          <a:lstStyle/>
          <a:p>
            <a:pPr algn="ctr"/>
            <a:r>
              <a:rPr kumimoji="1" lang="en-US" altLang="ja-JP" dirty="0" err="1">
                <a:latin typeface="Hiragino Maru Gothic ProN W4" panose="020F0400000000000000" pitchFamily="34" charset="-128"/>
                <a:ea typeface="Hiragino Maru Gothic ProN W4" panose="020F0400000000000000" pitchFamily="34" charset="-128"/>
              </a:rPr>
              <a:t>tSN</a:t>
            </a:r>
            <a:r>
              <a:rPr lang="en-US" altLang="ja-JP" dirty="0" err="1">
                <a:latin typeface="Hiragino Maru Gothic ProN W4" panose="020F0400000000000000" pitchFamily="34" charset="-128"/>
                <a:ea typeface="Hiragino Maru Gothic ProN W4" panose="020F0400000000000000" pitchFamily="34" charset="-128"/>
              </a:rPr>
              <a:t>E</a:t>
            </a:r>
            <a:endParaRPr kumimoji="1" lang="ja-JP" altLang="en-US" dirty="0">
              <a:latin typeface="Hiragino Maru Gothic ProN W4" panose="020F0400000000000000" pitchFamily="34" charset="-128"/>
              <a:ea typeface="Hiragino Maru Gothic ProN W4" panose="020F0400000000000000" pitchFamily="34" charset="-128"/>
            </a:endParaRPr>
          </a:p>
        </p:txBody>
      </p:sp>
      <p:sp>
        <p:nvSpPr>
          <p:cNvPr id="14" name="テキスト ボックス 13">
            <a:extLst>
              <a:ext uri="{FF2B5EF4-FFF2-40B4-BE49-F238E27FC236}">
                <a16:creationId xmlns:a16="http://schemas.microsoft.com/office/drawing/2014/main" id="{6D851DF1-FF22-4C3D-B495-EBEA7A53FC9C}"/>
              </a:ext>
            </a:extLst>
          </p:cNvPr>
          <p:cNvSpPr txBox="1"/>
          <p:nvPr/>
        </p:nvSpPr>
        <p:spPr>
          <a:xfrm>
            <a:off x="7237414" y="758922"/>
            <a:ext cx="1371600" cy="369332"/>
          </a:xfrm>
          <a:prstGeom prst="rect">
            <a:avLst/>
          </a:prstGeom>
          <a:noFill/>
        </p:spPr>
        <p:txBody>
          <a:bodyPr wrap="square" rtlCol="0">
            <a:spAutoFit/>
          </a:bodyPr>
          <a:lstStyle/>
          <a:p>
            <a:pPr algn="ctr"/>
            <a:r>
              <a:rPr kumimoji="1" lang="en-US" altLang="ja-JP" dirty="0">
                <a:latin typeface="Hiragino Maru Gothic ProN W4" panose="020F0400000000000000" pitchFamily="34" charset="-128"/>
                <a:ea typeface="Hiragino Maru Gothic ProN W4" panose="020F0400000000000000" pitchFamily="34" charset="-128"/>
              </a:rPr>
              <a:t>n = 1000</a:t>
            </a:r>
            <a:endParaRPr kumimoji="1" lang="ja-JP" altLang="en-US" dirty="0">
              <a:latin typeface="Hiragino Maru Gothic ProN W4" panose="020F0400000000000000" pitchFamily="34" charset="-128"/>
              <a:ea typeface="Hiragino Maru Gothic ProN W4" panose="020F0400000000000000" pitchFamily="34" charset="-128"/>
            </a:endParaRPr>
          </a:p>
        </p:txBody>
      </p:sp>
      <p:sp>
        <p:nvSpPr>
          <p:cNvPr id="12" name="四角形">
            <a:extLst>
              <a:ext uri="{FF2B5EF4-FFF2-40B4-BE49-F238E27FC236}">
                <a16:creationId xmlns:a16="http://schemas.microsoft.com/office/drawing/2014/main" id="{84F3D16F-D5AB-D9B3-8D4E-77C1CE81CB89}"/>
              </a:ext>
            </a:extLst>
          </p:cNvPr>
          <p:cNvSpPr/>
          <p:nvPr/>
        </p:nvSpPr>
        <p:spPr>
          <a:xfrm>
            <a:off x="0" y="-2634"/>
            <a:ext cx="12199803" cy="713406"/>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5" name="次元削減の例：主成分分析">
            <a:extLst>
              <a:ext uri="{FF2B5EF4-FFF2-40B4-BE49-F238E27FC236}">
                <a16:creationId xmlns:a16="http://schemas.microsoft.com/office/drawing/2014/main" id="{AD7299C3-F8EB-4189-A7E3-8A43489BFBF5}"/>
              </a:ext>
            </a:extLst>
          </p:cNvPr>
          <p:cNvSpPr txBox="1"/>
          <p:nvPr/>
        </p:nvSpPr>
        <p:spPr>
          <a:xfrm>
            <a:off x="2068792" y="82199"/>
            <a:ext cx="8205773"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n</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数</a:t>
            </a: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使用するデータの数</a:t>
            </a:r>
            <a:r>
              <a:rPr kumimoji="1" lang="en-US" altLang="ja-JP" sz="3200" dirty="0" err="1">
                <a:solidFill>
                  <a:schemeClr val="bg1"/>
                </a:solidFill>
                <a:latin typeface="Hiragino Maru Gothic ProN W4" panose="020F0400000000000000" pitchFamily="34" charset="-128"/>
                <a:ea typeface="Hiragino Maru Gothic ProN W4" panose="020F0400000000000000" pitchFamily="34" charset="-128"/>
              </a:rPr>
              <a:t>)</a:t>
            </a: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を変えた時の比較</a:t>
            </a:r>
            <a:endPar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endParaRPr>
          </a:p>
        </p:txBody>
      </p:sp>
      <p:pic>
        <p:nvPicPr>
          <p:cNvPr id="18" name="図 17" descr="グラフ, 散布図&#10;&#10;自動的に生成された説明">
            <a:extLst>
              <a:ext uri="{FF2B5EF4-FFF2-40B4-BE49-F238E27FC236}">
                <a16:creationId xmlns:a16="http://schemas.microsoft.com/office/drawing/2014/main" id="{21F5CA12-D2E0-93AA-BCA7-B38F3232D4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417" y="1128254"/>
            <a:ext cx="2197437" cy="1605017"/>
          </a:xfrm>
          <a:prstGeom prst="rect">
            <a:avLst/>
          </a:prstGeom>
        </p:spPr>
      </p:pic>
      <p:pic>
        <p:nvPicPr>
          <p:cNvPr id="20" name="図 19" descr="グラフ, 散布図&#10;&#10;自動的に生成された説明">
            <a:extLst>
              <a:ext uri="{FF2B5EF4-FFF2-40B4-BE49-F238E27FC236}">
                <a16:creationId xmlns:a16="http://schemas.microsoft.com/office/drawing/2014/main" id="{8A723359-CCEA-A933-A22C-660D4687C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9130" y="1074058"/>
            <a:ext cx="2197437" cy="1640483"/>
          </a:xfrm>
          <a:prstGeom prst="rect">
            <a:avLst/>
          </a:prstGeom>
        </p:spPr>
      </p:pic>
      <p:sp>
        <p:nvSpPr>
          <p:cNvPr id="21" name="テキスト ボックス 20">
            <a:extLst>
              <a:ext uri="{FF2B5EF4-FFF2-40B4-BE49-F238E27FC236}">
                <a16:creationId xmlns:a16="http://schemas.microsoft.com/office/drawing/2014/main" id="{CACFB190-CDEE-51D3-ABFC-D2CC792F7977}"/>
              </a:ext>
            </a:extLst>
          </p:cNvPr>
          <p:cNvSpPr txBox="1"/>
          <p:nvPr/>
        </p:nvSpPr>
        <p:spPr>
          <a:xfrm>
            <a:off x="9832938" y="739120"/>
            <a:ext cx="1371600" cy="369332"/>
          </a:xfrm>
          <a:prstGeom prst="rect">
            <a:avLst/>
          </a:prstGeom>
          <a:noFill/>
        </p:spPr>
        <p:txBody>
          <a:bodyPr wrap="square" rtlCol="0">
            <a:spAutoFit/>
          </a:bodyPr>
          <a:lstStyle/>
          <a:p>
            <a:pPr algn="ctr"/>
            <a:r>
              <a:rPr kumimoji="1" lang="en-US" altLang="ja-JP" dirty="0">
                <a:latin typeface="Hiragino Maru Gothic ProN W4" panose="020F0400000000000000" pitchFamily="34" charset="-128"/>
                <a:ea typeface="Hiragino Maru Gothic ProN W4" panose="020F0400000000000000" pitchFamily="34" charset="-128"/>
              </a:rPr>
              <a:t>n = 2000</a:t>
            </a:r>
            <a:endParaRPr kumimoji="1" lang="ja-JP" altLang="en-US" dirty="0">
              <a:latin typeface="Hiragino Maru Gothic ProN W4" panose="020F0400000000000000" pitchFamily="34" charset="-128"/>
              <a:ea typeface="Hiragino Maru Gothic ProN W4" panose="020F0400000000000000" pitchFamily="34" charset="-128"/>
            </a:endParaRPr>
          </a:p>
        </p:txBody>
      </p:sp>
      <p:pic>
        <p:nvPicPr>
          <p:cNvPr id="23" name="図 22" descr="グラフ, 散布図&#10;&#10;自動的に生成された説明">
            <a:extLst>
              <a:ext uri="{FF2B5EF4-FFF2-40B4-BE49-F238E27FC236}">
                <a16:creationId xmlns:a16="http://schemas.microsoft.com/office/drawing/2014/main" id="{CEB8C1DE-E252-15FA-0D81-E91D508ED5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8294" y="1125958"/>
            <a:ext cx="2231063" cy="1675904"/>
          </a:xfrm>
          <a:prstGeom prst="rect">
            <a:avLst/>
          </a:prstGeom>
        </p:spPr>
      </p:pic>
      <p:pic>
        <p:nvPicPr>
          <p:cNvPr id="25" name="図 24" descr="グラフ, 散布図&#10;&#10;自動的に生成された説明">
            <a:extLst>
              <a:ext uri="{FF2B5EF4-FFF2-40B4-BE49-F238E27FC236}">
                <a16:creationId xmlns:a16="http://schemas.microsoft.com/office/drawing/2014/main" id="{7BD2C49D-FF11-E2ED-4C88-BAF0261958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2393" y="1140533"/>
            <a:ext cx="2194816" cy="1646753"/>
          </a:xfrm>
          <a:prstGeom prst="rect">
            <a:avLst/>
          </a:prstGeom>
        </p:spPr>
      </p:pic>
      <p:pic>
        <p:nvPicPr>
          <p:cNvPr id="27" name="図 26" descr="グラフ, 散布図&#10;&#10;自動的に生成された説明">
            <a:extLst>
              <a:ext uri="{FF2B5EF4-FFF2-40B4-BE49-F238E27FC236}">
                <a16:creationId xmlns:a16="http://schemas.microsoft.com/office/drawing/2014/main" id="{2891D558-CD4F-BF18-6CF5-48BCE3EAEC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757" y="2804716"/>
            <a:ext cx="2197437" cy="1688722"/>
          </a:xfrm>
          <a:prstGeom prst="rect">
            <a:avLst/>
          </a:prstGeom>
        </p:spPr>
      </p:pic>
      <p:pic>
        <p:nvPicPr>
          <p:cNvPr id="29" name="図 28" descr="グラフ, 散布図&#10;&#10;自動的に生成された説明">
            <a:extLst>
              <a:ext uri="{FF2B5EF4-FFF2-40B4-BE49-F238E27FC236}">
                <a16:creationId xmlns:a16="http://schemas.microsoft.com/office/drawing/2014/main" id="{C95D8B91-2BFB-9D57-6F4F-3B314ACA2B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81648" y="2770753"/>
            <a:ext cx="2194815" cy="1688722"/>
          </a:xfrm>
          <a:prstGeom prst="rect">
            <a:avLst/>
          </a:prstGeom>
        </p:spPr>
      </p:pic>
      <p:pic>
        <p:nvPicPr>
          <p:cNvPr id="31" name="図 30" descr="グラフ, 散布図&#10;&#10;自動的に生成された説明">
            <a:extLst>
              <a:ext uri="{FF2B5EF4-FFF2-40B4-BE49-F238E27FC236}">
                <a16:creationId xmlns:a16="http://schemas.microsoft.com/office/drawing/2014/main" id="{715EEAE5-800E-E308-0A4E-C232EB1C0D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5894" y="2806670"/>
            <a:ext cx="2194815" cy="1706198"/>
          </a:xfrm>
          <a:prstGeom prst="rect">
            <a:avLst/>
          </a:prstGeom>
        </p:spPr>
      </p:pic>
      <p:pic>
        <p:nvPicPr>
          <p:cNvPr id="33" name="図 32" descr="グラフ, 散布図&#10;&#10;自動的に生成された説明">
            <a:extLst>
              <a:ext uri="{FF2B5EF4-FFF2-40B4-BE49-F238E27FC236}">
                <a16:creationId xmlns:a16="http://schemas.microsoft.com/office/drawing/2014/main" id="{1F79F8C3-11CC-4665-B8E7-92559D1B05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02393" y="2890793"/>
            <a:ext cx="2194815" cy="1649373"/>
          </a:xfrm>
          <a:prstGeom prst="rect">
            <a:avLst/>
          </a:prstGeom>
        </p:spPr>
      </p:pic>
      <p:pic>
        <p:nvPicPr>
          <p:cNvPr id="35" name="図 34" descr="グラフ, 散布図&#10;&#10;自動的に生成された説明">
            <a:extLst>
              <a:ext uri="{FF2B5EF4-FFF2-40B4-BE49-F238E27FC236}">
                <a16:creationId xmlns:a16="http://schemas.microsoft.com/office/drawing/2014/main" id="{5ECF195E-1BFD-B5AE-770E-3859C35EE4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37526" y="4564883"/>
            <a:ext cx="2072993" cy="1628058"/>
          </a:xfrm>
          <a:prstGeom prst="rect">
            <a:avLst/>
          </a:prstGeom>
        </p:spPr>
      </p:pic>
      <p:sp>
        <p:nvSpPr>
          <p:cNvPr id="36" name="テキスト ボックス 35">
            <a:extLst>
              <a:ext uri="{FF2B5EF4-FFF2-40B4-BE49-F238E27FC236}">
                <a16:creationId xmlns:a16="http://schemas.microsoft.com/office/drawing/2014/main" id="{7B85AC7B-3818-54B6-709E-F7FB1FCABDE1}"/>
              </a:ext>
            </a:extLst>
          </p:cNvPr>
          <p:cNvSpPr txBox="1"/>
          <p:nvPr/>
        </p:nvSpPr>
        <p:spPr>
          <a:xfrm>
            <a:off x="243943" y="5273347"/>
            <a:ext cx="1371600" cy="369332"/>
          </a:xfrm>
          <a:prstGeom prst="rect">
            <a:avLst/>
          </a:prstGeom>
          <a:noFill/>
        </p:spPr>
        <p:txBody>
          <a:bodyPr wrap="square" rtlCol="0">
            <a:spAutoFit/>
          </a:bodyPr>
          <a:lstStyle/>
          <a:p>
            <a:pPr algn="ctr"/>
            <a:r>
              <a:rPr kumimoji="1" lang="en-US" altLang="ja-JP" dirty="0" err="1">
                <a:latin typeface="Hiragino Maru Gothic ProN W4" panose="020F0400000000000000" pitchFamily="34" charset="-128"/>
                <a:ea typeface="Hiragino Maru Gothic ProN W4" panose="020F0400000000000000" pitchFamily="34" charset="-128"/>
              </a:rPr>
              <a:t>UMAP</a:t>
            </a:r>
            <a:endParaRPr kumimoji="1" lang="ja-JP" altLang="en-US" dirty="0">
              <a:latin typeface="Hiragino Maru Gothic ProN W4" panose="020F0400000000000000" pitchFamily="34" charset="-128"/>
              <a:ea typeface="Hiragino Maru Gothic ProN W4" panose="020F0400000000000000" pitchFamily="34" charset="-128"/>
            </a:endParaRPr>
          </a:p>
        </p:txBody>
      </p:sp>
      <p:pic>
        <p:nvPicPr>
          <p:cNvPr id="38" name="図 37" descr="グラフ, 散布図&#10;&#10;自動的に生成された説明">
            <a:extLst>
              <a:ext uri="{FF2B5EF4-FFF2-40B4-BE49-F238E27FC236}">
                <a16:creationId xmlns:a16="http://schemas.microsoft.com/office/drawing/2014/main" id="{9A510B63-5EB8-3E2E-E392-F094F2C10D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18455" y="4564883"/>
            <a:ext cx="2072993" cy="1614299"/>
          </a:xfrm>
          <a:prstGeom prst="rect">
            <a:avLst/>
          </a:prstGeom>
        </p:spPr>
      </p:pic>
      <p:pic>
        <p:nvPicPr>
          <p:cNvPr id="40" name="図 39" descr="グラフ, 散布図&#10;&#10;自動的に生成された説明">
            <a:extLst>
              <a:ext uri="{FF2B5EF4-FFF2-40B4-BE49-F238E27FC236}">
                <a16:creationId xmlns:a16="http://schemas.microsoft.com/office/drawing/2014/main" id="{490AE888-914E-C588-F20E-F40CB5736AB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10350" y="4512868"/>
            <a:ext cx="2085972" cy="1649373"/>
          </a:xfrm>
          <a:prstGeom prst="rect">
            <a:avLst/>
          </a:prstGeom>
        </p:spPr>
      </p:pic>
      <p:pic>
        <p:nvPicPr>
          <p:cNvPr id="42" name="図 41" descr="グラフ, 散布図&#10;&#10;自動的に生成された説明">
            <a:extLst>
              <a:ext uri="{FF2B5EF4-FFF2-40B4-BE49-F238E27FC236}">
                <a16:creationId xmlns:a16="http://schemas.microsoft.com/office/drawing/2014/main" id="{FD70ADE2-F020-F08A-9867-64FB4C7B7B4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92536" y="4595873"/>
            <a:ext cx="2020939" cy="1598875"/>
          </a:xfrm>
          <a:prstGeom prst="rect">
            <a:avLst/>
          </a:prstGeom>
        </p:spPr>
      </p:pic>
      <p:pic>
        <p:nvPicPr>
          <p:cNvPr id="44" name="図 43" descr="グラフ が含まれている画像&#10;&#10;自動的に生成された説明">
            <a:extLst>
              <a:ext uri="{FF2B5EF4-FFF2-40B4-BE49-F238E27FC236}">
                <a16:creationId xmlns:a16="http://schemas.microsoft.com/office/drawing/2014/main" id="{A9C2719A-CF2F-5BF0-2237-80C5A2E62503}"/>
              </a:ext>
            </a:extLst>
          </p:cNvPr>
          <p:cNvPicPr>
            <a:picLocks noChangeAspect="1"/>
          </p:cNvPicPr>
          <p:nvPr/>
        </p:nvPicPr>
        <p:blipFill rotWithShape="1">
          <a:blip r:embed="rId14">
            <a:extLst>
              <a:ext uri="{28A0092B-C50C-407E-A947-70E740481C1C}">
                <a14:useLocalDpi xmlns:a14="http://schemas.microsoft.com/office/drawing/2010/main" val="0"/>
              </a:ext>
            </a:extLst>
          </a:blip>
          <a:srcRect l="4541" t="21489" b="58025"/>
          <a:stretch/>
        </p:blipFill>
        <p:spPr>
          <a:xfrm>
            <a:off x="243943" y="6353108"/>
            <a:ext cx="7419483" cy="317629"/>
          </a:xfrm>
          <a:prstGeom prst="rect">
            <a:avLst/>
          </a:prstGeom>
        </p:spPr>
      </p:pic>
      <p:sp>
        <p:nvSpPr>
          <p:cNvPr id="45" name="テキスト ボックス 44">
            <a:extLst>
              <a:ext uri="{FF2B5EF4-FFF2-40B4-BE49-F238E27FC236}">
                <a16:creationId xmlns:a16="http://schemas.microsoft.com/office/drawing/2014/main" id="{6C50D3D3-0223-B61A-D02F-5C89B01599CB}"/>
              </a:ext>
            </a:extLst>
          </p:cNvPr>
          <p:cNvSpPr txBox="1"/>
          <p:nvPr/>
        </p:nvSpPr>
        <p:spPr>
          <a:xfrm>
            <a:off x="7691652" y="6321024"/>
            <a:ext cx="4497037" cy="369332"/>
          </a:xfrm>
          <a:prstGeom prst="rect">
            <a:avLst/>
          </a:prstGeom>
          <a:noFill/>
        </p:spPr>
        <p:txBody>
          <a:bodyPr wrap="square" rtlCol="0">
            <a:spAutoFit/>
          </a:bodyPr>
          <a:lstStyle/>
          <a:p>
            <a:r>
              <a:rPr kumimoji="1" lang="en-US" altLang="ja-JP">
                <a:latin typeface="Hiragino Maru Gothic ProN W4" panose="020F0400000000000000" pitchFamily="34" charset="-128"/>
                <a:ea typeface="Hiragino Maru Gothic ProN W4" panose="020F0400000000000000" pitchFamily="34" charset="-128"/>
              </a:rPr>
              <a:t>s=10</a:t>
            </a:r>
            <a:r>
              <a:rPr kumimoji="1" lang="ja-JP" altLang="en-US">
                <a:latin typeface="Hiragino Maru Gothic ProN W4" panose="020F0400000000000000" pitchFamily="34" charset="-128"/>
                <a:ea typeface="Hiragino Maru Gothic ProN W4" panose="020F0400000000000000" pitchFamily="34" charset="-128"/>
              </a:rPr>
              <a:t>として点のサイズを小さく</a:t>
            </a:r>
            <a:r>
              <a:rPr lang="ja-JP" altLang="en-US">
                <a:latin typeface="Hiragino Maru Gothic ProN W4" panose="020F0400000000000000" pitchFamily="34" charset="-128"/>
                <a:ea typeface="Hiragino Maru Gothic ProN W4" panose="020F0400000000000000" pitchFamily="34" charset="-128"/>
              </a:rPr>
              <a:t>している</a:t>
            </a:r>
            <a:endParaRPr kumimoji="1" lang="ja-JP" altLang="en-US">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96865714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75197-BB79-4755-A67F-029777ED77CB}"/>
            </a:ext>
          </a:extLst>
        </p:cNvPr>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6840DFC-004E-84E1-690C-A9716C359F5A}"/>
              </a:ext>
            </a:extLst>
          </p:cNvPr>
          <p:cNvSpPr txBox="1"/>
          <p:nvPr/>
        </p:nvSpPr>
        <p:spPr>
          <a:xfrm>
            <a:off x="897150" y="1304816"/>
            <a:ext cx="10549057" cy="3170099"/>
          </a:xfrm>
          <a:prstGeom prst="rect">
            <a:avLst/>
          </a:prstGeom>
          <a:noFill/>
        </p:spPr>
        <p:txBody>
          <a:bodyPr wrap="square">
            <a:spAutoFit/>
          </a:bodyPr>
          <a:lstStyle/>
          <a:p>
            <a:r>
              <a:rPr lang="ja-JP" altLang="en-US" sz="2000" dirty="0">
                <a:latin typeface="Hiragino Maru Gothic ProN W4" panose="020F0400000000000000" pitchFamily="34" charset="-128"/>
                <a:ea typeface="Hiragino Maru Gothic ProN W4" panose="020F0400000000000000" pitchFamily="34" charset="-128"/>
              </a:rPr>
              <a:t>・次元削減は高次元のデータを</a:t>
            </a:r>
            <a:r>
              <a:rPr lang="en-US" altLang="ja-JP" sz="2000" dirty="0">
                <a:latin typeface="Hiragino Maru Gothic ProN W4" panose="020F0400000000000000" pitchFamily="34" charset="-128"/>
                <a:ea typeface="Hiragino Maru Gothic ProN W4" panose="020F0400000000000000" pitchFamily="34" charset="-128"/>
              </a:rPr>
              <a:t>2</a:t>
            </a:r>
            <a:r>
              <a:rPr lang="ja-JP" altLang="en-US" sz="2000" dirty="0">
                <a:latin typeface="Hiragino Maru Gothic ProN W4" panose="020F0400000000000000" pitchFamily="34" charset="-128"/>
                <a:ea typeface="Hiragino Maru Gothic ProN W4" panose="020F0400000000000000" pitchFamily="34" charset="-128"/>
              </a:rPr>
              <a:t>次元や</a:t>
            </a:r>
            <a:r>
              <a:rPr lang="en-US" altLang="ja-JP" sz="2000" dirty="0">
                <a:latin typeface="Hiragino Maru Gothic ProN W4" panose="020F0400000000000000" pitchFamily="34" charset="-128"/>
                <a:ea typeface="Hiragino Maru Gothic ProN W4" panose="020F0400000000000000" pitchFamily="34" charset="-128"/>
              </a:rPr>
              <a:t>3</a:t>
            </a:r>
            <a:r>
              <a:rPr lang="ja-JP" altLang="en-US" sz="2000" dirty="0">
                <a:latin typeface="Hiragino Maru Gothic ProN W4" panose="020F0400000000000000" pitchFamily="34" charset="-128"/>
                <a:ea typeface="Hiragino Maru Gothic ProN W4" panose="020F0400000000000000" pitchFamily="34" charset="-128"/>
              </a:rPr>
              <a:t>次元のデータに圧縮する教師なし機械学習の手法</a:t>
            </a:r>
            <a:endParaRPr lang="en-US" altLang="ja-JP" sz="2000" dirty="0">
              <a:latin typeface="Hiragino Maru Gothic ProN W4" panose="020F0400000000000000" pitchFamily="34" charset="-128"/>
              <a:ea typeface="Hiragino Maru Gothic ProN W4" panose="020F0400000000000000" pitchFamily="34" charset="-128"/>
            </a:endParaRPr>
          </a:p>
          <a:p>
            <a:r>
              <a:rPr lang="en-US" altLang="ja-JP" sz="2000" dirty="0">
                <a:latin typeface="Hiragino Maru Gothic ProN W4" panose="020F0400000000000000" pitchFamily="34" charset="-128"/>
                <a:ea typeface="Hiragino Maru Gothic ProN W4" panose="020F0400000000000000" pitchFamily="34" charset="-128"/>
              </a:rPr>
              <a:t>     (</a:t>
            </a:r>
            <a:r>
              <a:rPr lang="ja-JP" altLang="en-US" sz="2000" dirty="0">
                <a:latin typeface="Hiragino Maru Gothic ProN W4" panose="020F0400000000000000" pitchFamily="34" charset="-128"/>
                <a:ea typeface="Hiragino Maru Gothic ProN W4" panose="020F0400000000000000" pitchFamily="34" charset="-128"/>
              </a:rPr>
              <a:t>ここでの次元は</a:t>
            </a:r>
            <a:r>
              <a:rPr lang="en-US" altLang="ja-JP" sz="2000" dirty="0">
                <a:latin typeface="Hiragino Maru Gothic ProN W4" panose="020F0400000000000000" pitchFamily="34" charset="-128"/>
                <a:ea typeface="Hiragino Maru Gothic ProN W4" panose="020F0400000000000000" pitchFamily="34" charset="-128"/>
              </a:rPr>
              <a:t>2</a:t>
            </a:r>
            <a:r>
              <a:rPr lang="ja-JP" altLang="en-US" sz="2000" dirty="0">
                <a:latin typeface="Hiragino Maru Gothic ProN W4" panose="020F0400000000000000" pitchFamily="34" charset="-128"/>
                <a:ea typeface="Hiragino Maru Gothic ProN W4" panose="020F0400000000000000" pitchFamily="34" charset="-128"/>
              </a:rPr>
              <a:t>次元配列などのデータの構造を指す次元ではなく、特徴量の数</a:t>
            </a:r>
            <a:r>
              <a:rPr lang="en-US" altLang="ja-JP" sz="2000" dirty="0">
                <a:latin typeface="Hiragino Maru Gothic ProN W4" panose="020F0400000000000000" pitchFamily="34" charset="-128"/>
                <a:ea typeface="Hiragino Maru Gothic ProN W4" panose="020F0400000000000000" pitchFamily="34" charset="-128"/>
              </a:rPr>
              <a:t>)</a:t>
            </a:r>
          </a:p>
          <a:p>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・今回の高次元の次元削減</a:t>
            </a:r>
            <a:r>
              <a:rPr lang="en-US" altLang="ja-JP" sz="2000" dirty="0">
                <a:latin typeface="Hiragino Maru Gothic ProN W4" panose="020F0400000000000000" pitchFamily="34" charset="-128"/>
                <a:ea typeface="Hiragino Maru Gothic ProN W4" panose="020F0400000000000000" pitchFamily="34" charset="-128"/>
              </a:rPr>
              <a:t>(784</a:t>
            </a:r>
            <a:r>
              <a:rPr lang="ja-JP" altLang="en-US" sz="2000" dirty="0">
                <a:latin typeface="Hiragino Maru Gothic ProN W4" panose="020F0400000000000000" pitchFamily="34" charset="-128"/>
                <a:ea typeface="Hiragino Maru Gothic ProN W4" panose="020F0400000000000000" pitchFamily="34" charset="-128"/>
              </a:rPr>
              <a:t>次元→</a:t>
            </a:r>
            <a:r>
              <a:rPr lang="en-US" altLang="ja-JP" sz="2000" dirty="0">
                <a:latin typeface="Hiragino Maru Gothic ProN W4" panose="020F0400000000000000" pitchFamily="34" charset="-128"/>
                <a:ea typeface="Hiragino Maru Gothic ProN W4" panose="020F0400000000000000" pitchFamily="34" charset="-128"/>
              </a:rPr>
              <a:t>2</a:t>
            </a:r>
            <a:r>
              <a:rPr lang="ja-JP" altLang="en-US" sz="2000" dirty="0">
                <a:latin typeface="Hiragino Maru Gothic ProN W4" panose="020F0400000000000000" pitchFamily="34" charset="-128"/>
                <a:ea typeface="Hiragino Maru Gothic ProN W4" panose="020F0400000000000000" pitchFamily="34" charset="-128"/>
              </a:rPr>
              <a:t>次元</a:t>
            </a:r>
            <a:r>
              <a:rPr lang="en-US" altLang="ja-JP" sz="2000" dirty="0">
                <a:latin typeface="Hiragino Maru Gothic ProN W4" panose="020F0400000000000000" pitchFamily="34" charset="-128"/>
                <a:ea typeface="Hiragino Maru Gothic ProN W4" panose="020F0400000000000000" pitchFamily="34" charset="-128"/>
              </a:rPr>
              <a:t>)</a:t>
            </a:r>
            <a:r>
              <a:rPr lang="ja-JP" altLang="en-US" sz="2000" dirty="0">
                <a:latin typeface="Hiragino Maru Gothic ProN W4" panose="020F0400000000000000" pitchFamily="34" charset="-128"/>
                <a:ea typeface="Hiragino Maru Gothic ProN W4" panose="020F0400000000000000" pitchFamily="34" charset="-128"/>
              </a:rPr>
              <a:t>では</a:t>
            </a:r>
            <a:r>
              <a:rPr lang="en-US" altLang="ja-JP" sz="2000" dirty="0" err="1">
                <a:latin typeface="Hiragino Maru Gothic ProN W4" panose="020F0400000000000000" pitchFamily="34" charset="-128"/>
                <a:ea typeface="Hiragino Maru Gothic ProN W4" panose="020F0400000000000000" pitchFamily="34" charset="-128"/>
              </a:rPr>
              <a:t>tSNE</a:t>
            </a:r>
            <a:r>
              <a:rPr lang="ja-JP" altLang="en-US" sz="2000" dirty="0" err="1">
                <a:latin typeface="Hiragino Maru Gothic ProN W4" panose="020F0400000000000000" pitchFamily="34" charset="-128"/>
                <a:ea typeface="Hiragino Maru Gothic ProN W4" panose="020F0400000000000000" pitchFamily="34" charset="-128"/>
              </a:rPr>
              <a:t>や</a:t>
            </a:r>
            <a:r>
              <a:rPr lang="en-US" altLang="ja-JP" sz="2000" dirty="0" err="1">
                <a:latin typeface="Hiragino Maru Gothic ProN W4" panose="020F0400000000000000" pitchFamily="34" charset="-128"/>
                <a:ea typeface="Hiragino Maru Gothic ProN W4" panose="020F0400000000000000" pitchFamily="34" charset="-128"/>
              </a:rPr>
              <a:t>UMAP</a:t>
            </a:r>
            <a:r>
              <a:rPr lang="ja-JP" altLang="en-US" sz="2000" dirty="0">
                <a:latin typeface="Hiragino Maru Gothic ProN W4" panose="020F0400000000000000" pitchFamily="34" charset="-128"/>
                <a:ea typeface="Hiragino Maru Gothic ProN W4" panose="020F0400000000000000" pitchFamily="34" charset="-128"/>
              </a:rPr>
              <a:t>の方がうまく分類できていることが分かりました</a:t>
            </a:r>
            <a:endParaRPr lang="en-US" altLang="ja-JP" sz="2000" dirty="0">
              <a:latin typeface="Hiragino Maru Gothic ProN W4" panose="020F0400000000000000" pitchFamily="34" charset="-128"/>
              <a:ea typeface="Hiragino Maru Gothic ProN W4" panose="020F0400000000000000" pitchFamily="34" charset="-128"/>
            </a:endParaRPr>
          </a:p>
          <a:p>
            <a:r>
              <a:rPr lang="en-US" altLang="ja-JP" sz="2000" dirty="0">
                <a:latin typeface="Hiragino Maru Gothic ProN W4" panose="020F0400000000000000" pitchFamily="34" charset="-128"/>
                <a:ea typeface="Hiragino Maru Gothic ProN W4" panose="020F0400000000000000" pitchFamily="34" charset="-128"/>
              </a:rPr>
              <a:t>      (</a:t>
            </a:r>
            <a:r>
              <a:rPr lang="ja-JP" altLang="en-US" sz="2000" dirty="0">
                <a:latin typeface="Hiragino Maru Gothic ProN W4" panose="020F0400000000000000" pitchFamily="34" charset="-128"/>
                <a:ea typeface="Hiragino Maru Gothic ProN W4" panose="020F0400000000000000" pitchFamily="34" charset="-128"/>
              </a:rPr>
              <a:t>画像のデータかつ</a:t>
            </a:r>
            <a:r>
              <a:rPr lang="en-US" altLang="ja-JP" sz="2000" dirty="0">
                <a:latin typeface="Hiragino Maru Gothic ProN W4" panose="020F0400000000000000" pitchFamily="34" charset="-128"/>
                <a:ea typeface="Hiragino Maru Gothic ProN W4" panose="020F0400000000000000" pitchFamily="34" charset="-128"/>
              </a:rPr>
              <a:t>1</a:t>
            </a:r>
            <a:r>
              <a:rPr lang="ja-JP" altLang="en-US" sz="2000" dirty="0">
                <a:latin typeface="Hiragino Maru Gothic ProN W4" panose="020F0400000000000000" pitchFamily="34" charset="-128"/>
                <a:ea typeface="Hiragino Maru Gothic ProN W4" panose="020F0400000000000000" pitchFamily="34" charset="-128"/>
              </a:rPr>
              <a:t>次元配列に変換</a:t>
            </a:r>
            <a:r>
              <a:rPr lang="en-US" altLang="ja-JP" sz="2000" dirty="0">
                <a:latin typeface="Hiragino Maru Gothic ProN W4" panose="020F0400000000000000" pitchFamily="34" charset="-128"/>
                <a:ea typeface="Hiragino Maru Gothic ProN W4" panose="020F0400000000000000" pitchFamily="34" charset="-128"/>
              </a:rPr>
              <a:t>(28,28)</a:t>
            </a:r>
            <a:r>
              <a:rPr lang="ja-JP" altLang="en-US" sz="2000" dirty="0">
                <a:latin typeface="Hiragino Maru Gothic ProN W4" panose="020F0400000000000000" pitchFamily="34" charset="-128"/>
                <a:ea typeface="Hiragino Maru Gothic ProN W4" panose="020F0400000000000000" pitchFamily="34" charset="-128"/>
              </a:rPr>
              <a:t>→</a:t>
            </a:r>
            <a:r>
              <a:rPr lang="en-US" altLang="ja-JP" sz="2000" dirty="0">
                <a:latin typeface="Hiragino Maru Gothic ProN W4" panose="020F0400000000000000" pitchFamily="34" charset="-128"/>
                <a:ea typeface="Hiragino Maru Gothic ProN W4" panose="020F0400000000000000" pitchFamily="34" charset="-128"/>
              </a:rPr>
              <a:t>(784,)</a:t>
            </a:r>
            <a:r>
              <a:rPr lang="ja-JP" altLang="en-US" sz="2000" dirty="0">
                <a:latin typeface="Hiragino Maru Gothic ProN W4" panose="020F0400000000000000" pitchFamily="34" charset="-128"/>
                <a:ea typeface="Hiragino Maru Gothic ProN W4" panose="020F0400000000000000" pitchFamily="34" charset="-128"/>
              </a:rPr>
              <a:t>しているにもかかわらず</a:t>
            </a:r>
            <a:r>
              <a:rPr lang="en-US" altLang="ja-JP" sz="2000" dirty="0">
                <a:latin typeface="Hiragino Maru Gothic ProN W4" panose="020F0400000000000000" pitchFamily="34" charset="-128"/>
                <a:ea typeface="Hiragino Maru Gothic ProN W4" panose="020F0400000000000000" pitchFamily="34" charset="-128"/>
              </a:rPr>
              <a:t>)</a:t>
            </a:r>
          </a:p>
          <a:p>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err="1">
                <a:latin typeface="Hiragino Maru Gothic ProN W4" panose="020F0400000000000000" pitchFamily="34" charset="-128"/>
                <a:ea typeface="Hiragino Maru Gothic ProN W4" panose="020F0400000000000000" pitchFamily="34" charset="-128"/>
              </a:rPr>
              <a:t>・</a:t>
            </a:r>
            <a:r>
              <a:rPr lang="en-US" altLang="ja-JP" sz="2000" dirty="0" err="1">
                <a:latin typeface="Hiragino Maru Gothic ProN W4" panose="020F0400000000000000" pitchFamily="34" charset="-128"/>
                <a:ea typeface="Hiragino Maru Gothic ProN W4" panose="020F0400000000000000" pitchFamily="34" charset="-128"/>
              </a:rPr>
              <a:t>tSNE</a:t>
            </a:r>
            <a:r>
              <a:rPr lang="ja-JP" altLang="en-US" sz="2000" dirty="0" err="1">
                <a:latin typeface="Hiragino Maru Gothic ProN W4" panose="020F0400000000000000" pitchFamily="34" charset="-128"/>
                <a:ea typeface="Hiragino Maru Gothic ProN W4" panose="020F0400000000000000" pitchFamily="34" charset="-128"/>
              </a:rPr>
              <a:t>や</a:t>
            </a:r>
            <a:r>
              <a:rPr lang="en-US" altLang="ja-JP" sz="2000" dirty="0" err="1">
                <a:latin typeface="Hiragino Maru Gothic ProN W4" panose="020F0400000000000000" pitchFamily="34" charset="-128"/>
                <a:ea typeface="Hiragino Maru Gothic ProN W4" panose="020F0400000000000000" pitchFamily="34" charset="-128"/>
              </a:rPr>
              <a:t>UMAP</a:t>
            </a:r>
            <a:r>
              <a:rPr lang="ja-JP" altLang="en-US" sz="2000" dirty="0">
                <a:latin typeface="Hiragino Maru Gothic ProN W4" panose="020F0400000000000000" pitchFamily="34" charset="-128"/>
                <a:ea typeface="Hiragino Maru Gothic ProN W4" panose="020F0400000000000000" pitchFamily="34" charset="-128"/>
              </a:rPr>
              <a:t>は可視化によく使われる手法であり、主成分分析より優れた解析手法とい</a:t>
            </a:r>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　うわけではありません</a:t>
            </a:r>
            <a:endParaRPr lang="en-US" altLang="ja-JP" sz="2000" dirty="0">
              <a:latin typeface="Hiragino Maru Gothic ProN W4" panose="020F0400000000000000" pitchFamily="34" charset="-128"/>
              <a:ea typeface="Hiragino Maru Gothic ProN W4" panose="020F0400000000000000" pitchFamily="34" charset="-128"/>
            </a:endParaRPr>
          </a:p>
          <a:p>
            <a:endParaRPr lang="ja-JP" altLang="en-US" sz="2000" dirty="0">
              <a:latin typeface="Hiragino Maru Gothic ProN W4" panose="020F0400000000000000" pitchFamily="34" charset="-128"/>
              <a:ea typeface="Hiragino Maru Gothic ProN W4" panose="020F0400000000000000" pitchFamily="34" charset="-128"/>
            </a:endParaRPr>
          </a:p>
        </p:txBody>
      </p:sp>
      <p:sp>
        <p:nvSpPr>
          <p:cNvPr id="12" name="四角形">
            <a:extLst>
              <a:ext uri="{FF2B5EF4-FFF2-40B4-BE49-F238E27FC236}">
                <a16:creationId xmlns:a16="http://schemas.microsoft.com/office/drawing/2014/main" id="{EE1A3A0A-C712-3CEE-B2DA-1D52109253CB}"/>
              </a:ext>
            </a:extLst>
          </p:cNvPr>
          <p:cNvSpPr/>
          <p:nvPr/>
        </p:nvSpPr>
        <p:spPr>
          <a:xfrm>
            <a:off x="0" y="-2634"/>
            <a:ext cx="12199803" cy="713406"/>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15" name="次元削減の例：主成分分析">
            <a:extLst>
              <a:ext uri="{FF2B5EF4-FFF2-40B4-BE49-F238E27FC236}">
                <a16:creationId xmlns:a16="http://schemas.microsoft.com/office/drawing/2014/main" id="{E3FB3644-155A-5153-9C73-358830819BF0}"/>
              </a:ext>
            </a:extLst>
          </p:cNvPr>
          <p:cNvSpPr txBox="1"/>
          <p:nvPr/>
        </p:nvSpPr>
        <p:spPr>
          <a:xfrm>
            <a:off x="5530478" y="82199"/>
            <a:ext cx="1282402"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まとめ</a:t>
            </a:r>
            <a:endPar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413016640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39DE000-7E33-D4FC-139E-F389BC4503D9}"/>
              </a:ext>
            </a:extLst>
          </p:cNvPr>
          <p:cNvSpPr txBox="1"/>
          <p:nvPr/>
        </p:nvSpPr>
        <p:spPr>
          <a:xfrm>
            <a:off x="1601267" y="794170"/>
            <a:ext cx="9560559" cy="1631216"/>
          </a:xfrm>
          <a:prstGeom prst="rect">
            <a:avLst/>
          </a:prstGeom>
          <a:noFill/>
        </p:spPr>
        <p:txBody>
          <a:bodyPr wrap="square">
            <a:spAutoFit/>
          </a:bodyPr>
          <a:lstStyle/>
          <a:p>
            <a:r>
              <a:rPr lang="en-US" altLang="ja-JP" sz="2000" dirty="0" err="1">
                <a:latin typeface="Hiragino Maru Gothic ProN W4" panose="020F0400000000000000" pitchFamily="34" charset="-128"/>
                <a:ea typeface="Hiragino Maru Gothic ProN W4" panose="020F0400000000000000" pitchFamily="34" charset="-128"/>
              </a:rPr>
              <a:t>fashionMNIST</a:t>
            </a:r>
            <a:r>
              <a:rPr lang="ja-JP" altLang="en-US" sz="2000" dirty="0">
                <a:latin typeface="Hiragino Maru Gothic ProN W4" panose="020F0400000000000000" pitchFamily="34" charset="-128"/>
                <a:ea typeface="Hiragino Maru Gothic ProN W4" panose="020F0400000000000000" pitchFamily="34" charset="-128"/>
              </a:rPr>
              <a:t>の学習用のデータ</a:t>
            </a:r>
            <a:r>
              <a:rPr lang="en-US" altLang="ja-JP" sz="2000" dirty="0">
                <a:latin typeface="Hiragino Maru Gothic ProN W4" panose="020F0400000000000000" pitchFamily="34" charset="-128"/>
                <a:ea typeface="Hiragino Maru Gothic ProN W4" panose="020F0400000000000000" pitchFamily="34" charset="-128"/>
              </a:rPr>
              <a:t>(</a:t>
            </a:r>
            <a:r>
              <a:rPr lang="en-US" altLang="ja-JP" sz="2000" dirty="0" err="1">
                <a:latin typeface="Hiragino Maru Gothic ProN W4" panose="020F0400000000000000" pitchFamily="34" charset="-128"/>
                <a:ea typeface="Hiragino Maru Gothic ProN W4" panose="020F0400000000000000" pitchFamily="34" charset="-128"/>
              </a:rPr>
              <a:t>x_train</a:t>
            </a:r>
            <a:r>
              <a:rPr lang="en-US" altLang="ja-JP" sz="2000" dirty="0">
                <a:latin typeface="Hiragino Maru Gothic ProN W4" panose="020F0400000000000000" pitchFamily="34" charset="-128"/>
                <a:ea typeface="Hiragino Maru Gothic ProN W4" panose="020F0400000000000000" pitchFamily="34" charset="-128"/>
              </a:rPr>
              <a:t>)</a:t>
            </a:r>
            <a:r>
              <a:rPr lang="ja-JP" altLang="en-US" sz="2000" dirty="0">
                <a:latin typeface="Hiragino Maru Gothic ProN W4" panose="020F0400000000000000" pitchFamily="34" charset="-128"/>
                <a:ea typeface="Hiragino Maru Gothic ProN W4" panose="020F0400000000000000" pitchFamily="34" charset="-128"/>
              </a:rPr>
              <a:t>を使って教師無し学習をしてください</a:t>
            </a:r>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最初の</a:t>
            </a:r>
            <a:r>
              <a:rPr lang="en-US" altLang="ja-JP" sz="2000" dirty="0">
                <a:latin typeface="Hiragino Maru Gothic ProN W4" panose="020F0400000000000000" pitchFamily="34" charset="-128"/>
                <a:ea typeface="Hiragino Maru Gothic ProN W4" panose="020F0400000000000000" pitchFamily="34" charset="-128"/>
              </a:rPr>
              <a:t>2000</a:t>
            </a:r>
            <a:r>
              <a:rPr lang="ja-JP" altLang="en-US" sz="2000" dirty="0">
                <a:latin typeface="Hiragino Maru Gothic ProN W4" panose="020F0400000000000000" pitchFamily="34" charset="-128"/>
                <a:ea typeface="Hiragino Maru Gothic ProN W4" panose="020F0400000000000000" pitchFamily="34" charset="-128"/>
              </a:rPr>
              <a:t>個のデータを使用してください</a:t>
            </a:r>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極力きれいに分類された画像を提出して下さい</a:t>
            </a:r>
            <a:endParaRPr lang="en-US" altLang="ja-JP" sz="2000" dirty="0">
              <a:latin typeface="Hiragino Maru Gothic ProN W4" panose="020F0400000000000000" pitchFamily="34" charset="-128"/>
              <a:ea typeface="Hiragino Maru Gothic ProN W4" panose="020F0400000000000000" pitchFamily="34" charset="-128"/>
            </a:endParaRPr>
          </a:p>
          <a:p>
            <a:r>
              <a:rPr lang="ja-JP" altLang="en-US" sz="2000" dirty="0">
                <a:latin typeface="Hiragino Maru Gothic ProN W4" panose="020F0400000000000000" pitchFamily="34" charset="-128"/>
                <a:ea typeface="Hiragino Maru Gothic ProN W4" panose="020F0400000000000000" pitchFamily="34" charset="-128"/>
              </a:rPr>
              <a:t>ラベルは</a:t>
            </a:r>
            <a:r>
              <a:rPr lang="en-US" altLang="ja-JP" sz="2000" dirty="0">
                <a:latin typeface="Hiragino Maru Gothic ProN W4" panose="020F0400000000000000" pitchFamily="34" charset="-128"/>
                <a:ea typeface="Hiragino Maru Gothic ProN W4" panose="020F0400000000000000" pitchFamily="34" charset="-128"/>
              </a:rPr>
              <a:t>0~9</a:t>
            </a:r>
            <a:r>
              <a:rPr lang="ja-JP" altLang="en-US" sz="2000" dirty="0">
                <a:latin typeface="Hiragino Maru Gothic ProN W4" panose="020F0400000000000000" pitchFamily="34" charset="-128"/>
                <a:ea typeface="Hiragino Maru Gothic ProN W4" panose="020F0400000000000000" pitchFamily="34" charset="-128"/>
              </a:rPr>
              <a:t>でいいです</a:t>
            </a:r>
            <a:endParaRPr lang="en-US" altLang="ja-JP" sz="2000" dirty="0">
              <a:latin typeface="Hiragino Maru Gothic ProN W4" panose="020F0400000000000000" pitchFamily="34" charset="-128"/>
              <a:ea typeface="Hiragino Maru Gothic ProN W4" panose="020F0400000000000000" pitchFamily="34" charset="-128"/>
            </a:endParaRPr>
          </a:p>
          <a:p>
            <a:r>
              <a:rPr lang="en-US" altLang="ja-JP" sz="2000" dirty="0">
                <a:latin typeface="Hiragino Maru Gothic ProN W4" panose="020F0400000000000000" pitchFamily="34" charset="-128"/>
                <a:ea typeface="Hiragino Maru Gothic ProN W4" panose="020F0400000000000000" pitchFamily="34" charset="-128"/>
              </a:rPr>
              <a:t>tSNE</a:t>
            </a:r>
            <a:r>
              <a:rPr lang="ja-JP" altLang="en-US" sz="2000" dirty="0">
                <a:latin typeface="Hiragino Maru Gothic ProN W4" panose="020F0400000000000000" pitchFamily="34" charset="-128"/>
                <a:ea typeface="Hiragino Maru Gothic ProN W4" panose="020F0400000000000000" pitchFamily="34" charset="-128"/>
              </a:rPr>
              <a:t>か</a:t>
            </a:r>
            <a:r>
              <a:rPr lang="en-US" altLang="ja-JP" sz="2000" dirty="0">
                <a:latin typeface="Hiragino Maru Gothic ProN W4" panose="020F0400000000000000" pitchFamily="34" charset="-128"/>
                <a:ea typeface="Hiragino Maru Gothic ProN W4" panose="020F0400000000000000" pitchFamily="34" charset="-128"/>
              </a:rPr>
              <a:t>UMAP</a:t>
            </a:r>
            <a:r>
              <a:rPr lang="ja-JP" altLang="en-US" sz="2000" dirty="0">
                <a:latin typeface="Hiragino Maru Gothic ProN W4" panose="020F0400000000000000" pitchFamily="34" charset="-128"/>
                <a:ea typeface="Hiragino Maru Gothic ProN W4" panose="020F0400000000000000" pitchFamily="34" charset="-128"/>
              </a:rPr>
              <a:t>で実施してください</a:t>
            </a:r>
            <a:r>
              <a:rPr lang="en-US" altLang="ja-JP" sz="2000" dirty="0">
                <a:latin typeface="Hiragino Maru Gothic ProN W4" panose="020F0400000000000000" pitchFamily="34" charset="-128"/>
                <a:ea typeface="Hiragino Maru Gothic ProN W4" panose="020F0400000000000000" pitchFamily="34" charset="-128"/>
              </a:rPr>
              <a:t>(</a:t>
            </a:r>
            <a:r>
              <a:rPr lang="ja-JP" altLang="en-US" sz="2000" dirty="0">
                <a:latin typeface="Hiragino Maru Gothic ProN W4" panose="020F0400000000000000" pitchFamily="34" charset="-128"/>
                <a:ea typeface="Hiragino Maru Gothic ProN W4" panose="020F0400000000000000" pitchFamily="34" charset="-128"/>
              </a:rPr>
              <a:t>皆同じ画像にはなりません</a:t>
            </a:r>
            <a:r>
              <a:rPr lang="en-US" altLang="ja-JP" sz="2000" dirty="0">
                <a:latin typeface="Hiragino Maru Gothic ProN W4" panose="020F0400000000000000" pitchFamily="34" charset="-128"/>
                <a:ea typeface="Hiragino Maru Gothic ProN W4" panose="020F0400000000000000" pitchFamily="34" charset="-128"/>
              </a:rPr>
              <a:t>)</a:t>
            </a:r>
          </a:p>
        </p:txBody>
      </p:sp>
      <p:pic>
        <p:nvPicPr>
          <p:cNvPr id="5" name="図 4">
            <a:extLst>
              <a:ext uri="{FF2B5EF4-FFF2-40B4-BE49-F238E27FC236}">
                <a16:creationId xmlns:a16="http://schemas.microsoft.com/office/drawing/2014/main" id="{60D42834-C46B-8A9B-97FE-9E1CC3E882DF}"/>
              </a:ext>
            </a:extLst>
          </p:cNvPr>
          <p:cNvPicPr>
            <a:picLocks noChangeAspect="1"/>
          </p:cNvPicPr>
          <p:nvPr/>
        </p:nvPicPr>
        <p:blipFill>
          <a:blip r:embed="rId2"/>
          <a:stretch>
            <a:fillRect/>
          </a:stretch>
        </p:blipFill>
        <p:spPr>
          <a:xfrm>
            <a:off x="6523201" y="2578069"/>
            <a:ext cx="4638625" cy="2756819"/>
          </a:xfrm>
          <a:prstGeom prst="rect">
            <a:avLst/>
          </a:prstGeom>
        </p:spPr>
      </p:pic>
      <p:pic>
        <p:nvPicPr>
          <p:cNvPr id="7" name="図 6">
            <a:extLst>
              <a:ext uri="{FF2B5EF4-FFF2-40B4-BE49-F238E27FC236}">
                <a16:creationId xmlns:a16="http://schemas.microsoft.com/office/drawing/2014/main" id="{ACAED293-EA69-7F8E-B025-5BFB080AC19F}"/>
              </a:ext>
            </a:extLst>
          </p:cNvPr>
          <p:cNvPicPr>
            <a:picLocks noChangeAspect="1"/>
          </p:cNvPicPr>
          <p:nvPr/>
        </p:nvPicPr>
        <p:blipFill>
          <a:blip r:embed="rId3"/>
          <a:stretch>
            <a:fillRect/>
          </a:stretch>
        </p:blipFill>
        <p:spPr>
          <a:xfrm>
            <a:off x="1030174" y="2578069"/>
            <a:ext cx="4002611" cy="2960000"/>
          </a:xfrm>
          <a:prstGeom prst="rect">
            <a:avLst/>
          </a:prstGeom>
        </p:spPr>
      </p:pic>
      <p:sp>
        <p:nvSpPr>
          <p:cNvPr id="4" name="テキスト ボックス 3">
            <a:extLst>
              <a:ext uri="{FF2B5EF4-FFF2-40B4-BE49-F238E27FC236}">
                <a16:creationId xmlns:a16="http://schemas.microsoft.com/office/drawing/2014/main" id="{62DB08CF-F624-16E1-62CA-E06E30931A0E}"/>
              </a:ext>
            </a:extLst>
          </p:cNvPr>
          <p:cNvSpPr txBox="1"/>
          <p:nvPr/>
        </p:nvSpPr>
        <p:spPr>
          <a:xfrm>
            <a:off x="1742921" y="5647906"/>
            <a:ext cx="9560559" cy="1015663"/>
          </a:xfrm>
          <a:prstGeom prst="rect">
            <a:avLst/>
          </a:prstGeom>
          <a:noFill/>
        </p:spPr>
        <p:txBody>
          <a:bodyPr wrap="square">
            <a:spAutoFit/>
          </a:bodyPr>
          <a:lstStyle/>
          <a:p>
            <a:r>
              <a:rPr lang="ja-JP" altLang="en-US" sz="2000" dirty="0" err="1">
                <a:latin typeface="Hiragino Maru Gothic ProN W4" panose="020F0400000000000000" pitchFamily="34" charset="-128"/>
                <a:ea typeface="Hiragino Maru Gothic ProN W4" panose="020F0400000000000000" pitchFamily="34" charset="-128"/>
              </a:rPr>
              <a:t>今回は、作成した図を保存して</a:t>
            </a:r>
            <a:r>
              <a:rPr lang="en-US" altLang="ja-JP" sz="2000" dirty="0" err="1">
                <a:latin typeface="Hiragino Maru Gothic ProN W4" panose="020F0400000000000000" pitchFamily="34" charset="-128"/>
                <a:ea typeface="Hiragino Maru Gothic ProN W4" panose="020F0400000000000000" pitchFamily="34" charset="-128"/>
              </a:rPr>
              <a:t>webclass</a:t>
            </a:r>
            <a:r>
              <a:rPr lang="ja-JP" altLang="en-US" sz="2000" dirty="0" err="1">
                <a:latin typeface="Hiragino Maru Gothic ProN W4" panose="020F0400000000000000" pitchFamily="34" charset="-128"/>
                <a:ea typeface="Hiragino Maru Gothic ProN W4" panose="020F0400000000000000" pitchFamily="34" charset="-128"/>
              </a:rPr>
              <a:t>に提出してください</a:t>
            </a:r>
            <a:endParaRPr lang="en-US" altLang="ja-JP" sz="2000" dirty="0" err="1">
              <a:latin typeface="Hiragino Maru Gothic ProN W4" panose="020F0400000000000000" pitchFamily="34" charset="-128"/>
              <a:ea typeface="Hiragino Maru Gothic ProN W4" panose="020F0400000000000000" pitchFamily="34" charset="-128"/>
            </a:endParaRPr>
          </a:p>
          <a:p>
            <a:r>
              <a:rPr lang="en-US" altLang="ja-JP" sz="2000" dirty="0" err="1">
                <a:latin typeface="Hiragino Maru Gothic ProN W4" panose="020F0400000000000000" pitchFamily="34" charset="-128"/>
                <a:ea typeface="Hiragino Maru Gothic ProN W4" panose="020F0400000000000000" pitchFamily="34" charset="-128"/>
              </a:rPr>
              <a:t>notebook</a:t>
            </a:r>
            <a:r>
              <a:rPr lang="ja-JP" altLang="en-US" sz="2000" dirty="0" err="1">
                <a:latin typeface="Hiragino Maru Gothic ProN W4" panose="020F0400000000000000" pitchFamily="34" charset="-128"/>
                <a:ea typeface="Hiragino Maru Gothic ProN W4" panose="020F0400000000000000" pitchFamily="34" charset="-128"/>
              </a:rPr>
              <a:t>上の画像を右クリックでダウンロードできます。</a:t>
            </a:r>
            <a:endParaRPr lang="en-US" altLang="ja-JP" sz="2000" dirty="0" err="1">
              <a:latin typeface="Hiragino Maru Gothic ProN W4" panose="020F0400000000000000" pitchFamily="34" charset="-128"/>
              <a:ea typeface="Hiragino Maru Gothic ProN W4" panose="020F0400000000000000" pitchFamily="34" charset="-128"/>
            </a:endParaRPr>
          </a:p>
          <a:p>
            <a:r>
              <a:rPr lang="en-US" altLang="ja-JP" sz="2000" dirty="0" err="1">
                <a:latin typeface="Hiragino Maru Gothic ProN W4" panose="020F0400000000000000" pitchFamily="34" charset="-128"/>
                <a:ea typeface="Hiragino Maru Gothic ProN W4" panose="020F0400000000000000" pitchFamily="34" charset="-128"/>
              </a:rPr>
              <a:t>kadai13_</a:t>
            </a:r>
            <a:r>
              <a:rPr lang="ja-JP" altLang="en-US" sz="2000" dirty="0" err="1">
                <a:latin typeface="Hiragino Maru Gothic ProN W4" panose="020F0400000000000000" pitchFamily="34" charset="-128"/>
                <a:ea typeface="Hiragino Maru Gothic ProN W4" panose="020F0400000000000000" pitchFamily="34" charset="-128"/>
              </a:rPr>
              <a:t>学籍番号</a:t>
            </a:r>
            <a:r>
              <a:rPr lang="en-US" altLang="ja-JP" sz="2000" dirty="0" err="1">
                <a:latin typeface="Hiragino Maru Gothic ProN W4" panose="020F0400000000000000" pitchFamily="34" charset="-128"/>
                <a:ea typeface="Hiragino Maru Gothic ProN W4" panose="020F0400000000000000" pitchFamily="34" charset="-128"/>
              </a:rPr>
              <a:t>_</a:t>
            </a:r>
            <a:r>
              <a:rPr lang="ja-JP" altLang="en-US" sz="2000" dirty="0" err="1">
                <a:latin typeface="Hiragino Maru Gothic ProN W4" panose="020F0400000000000000" pitchFamily="34" charset="-128"/>
                <a:ea typeface="Hiragino Maru Gothic ProN W4" panose="020F0400000000000000" pitchFamily="34" charset="-128"/>
              </a:rPr>
              <a:t>名前</a:t>
            </a:r>
            <a:r>
              <a:rPr lang="en-US" altLang="ja-JP" sz="2000" dirty="0" err="1">
                <a:latin typeface="Hiragino Maru Gothic ProN W4" panose="020F0400000000000000" pitchFamily="34" charset="-128"/>
                <a:ea typeface="Hiragino Maru Gothic ProN W4" panose="020F0400000000000000" pitchFamily="34" charset="-128"/>
              </a:rPr>
              <a:t>.png</a:t>
            </a:r>
            <a:r>
              <a:rPr lang="ja-JP" altLang="en-US" sz="2000" dirty="0" err="1">
                <a:latin typeface="Hiragino Maru Gothic ProN W4" panose="020F0400000000000000" pitchFamily="34" charset="-128"/>
                <a:ea typeface="Hiragino Maru Gothic ProN W4" panose="020F0400000000000000" pitchFamily="34" charset="-128"/>
              </a:rPr>
              <a:t>とすること</a:t>
            </a:r>
            <a:r>
              <a:rPr lang="en-US" altLang="ja-JP" sz="2000" dirty="0" err="1">
                <a:latin typeface="Hiragino Maru Gothic ProN W4" panose="020F0400000000000000" pitchFamily="34" charset="-128"/>
                <a:ea typeface="Hiragino Maru Gothic ProN W4" panose="020F0400000000000000" pitchFamily="34" charset="-128"/>
              </a:rPr>
              <a:t>(2/8 23:59</a:t>
            </a:r>
            <a:r>
              <a:rPr lang="ja-JP" altLang="en-US" sz="2000" dirty="0" err="1">
                <a:latin typeface="Hiragino Maru Gothic ProN W4" panose="020F0400000000000000" pitchFamily="34" charset="-128"/>
                <a:ea typeface="Hiragino Maru Gothic ProN W4" panose="020F0400000000000000" pitchFamily="34" charset="-128"/>
              </a:rPr>
              <a:t>まで</a:t>
            </a:r>
            <a:r>
              <a:rPr lang="en-US" altLang="ja-JP" sz="2000" dirty="0" err="1">
                <a:latin typeface="Hiragino Maru Gothic ProN W4" panose="020F0400000000000000" pitchFamily="34" charset="-128"/>
                <a:ea typeface="Hiragino Maru Gothic ProN W4" panose="020F0400000000000000" pitchFamily="34" charset="-128"/>
              </a:rPr>
              <a:t>)</a:t>
            </a:r>
            <a:endParaRPr lang="en-US" altLang="ja-JP" sz="2000" dirty="0">
              <a:latin typeface="Hiragino Maru Gothic ProN W4" panose="020F0400000000000000" pitchFamily="34" charset="-128"/>
              <a:ea typeface="Hiragino Maru Gothic ProN W4" panose="020F0400000000000000" pitchFamily="34" charset="-128"/>
            </a:endParaRPr>
          </a:p>
        </p:txBody>
      </p:sp>
      <p:sp>
        <p:nvSpPr>
          <p:cNvPr id="6" name="四角形">
            <a:extLst>
              <a:ext uri="{FF2B5EF4-FFF2-40B4-BE49-F238E27FC236}">
                <a16:creationId xmlns:a16="http://schemas.microsoft.com/office/drawing/2014/main" id="{C6F3894D-310D-3176-50E9-E6408389CC9C}"/>
              </a:ext>
            </a:extLst>
          </p:cNvPr>
          <p:cNvSpPr/>
          <p:nvPr/>
        </p:nvSpPr>
        <p:spPr>
          <a:xfrm>
            <a:off x="0" y="-2634"/>
            <a:ext cx="12199803" cy="713406"/>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8" name="次元削減の例：主成分分析">
            <a:extLst>
              <a:ext uri="{FF2B5EF4-FFF2-40B4-BE49-F238E27FC236}">
                <a16:creationId xmlns:a16="http://schemas.microsoft.com/office/drawing/2014/main" id="{FFAE424D-E174-5B63-E948-9DF29674D9E6}"/>
              </a:ext>
            </a:extLst>
          </p:cNvPr>
          <p:cNvSpPr txBox="1"/>
          <p:nvPr/>
        </p:nvSpPr>
        <p:spPr>
          <a:xfrm>
            <a:off x="5735662" y="82199"/>
            <a:ext cx="872034"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kumimoji="1" lang="ja-JP" altLang="en-US" sz="3200" dirty="0" err="1">
                <a:solidFill>
                  <a:schemeClr val="bg1"/>
                </a:solidFill>
                <a:latin typeface="Hiragino Maru Gothic ProN W4" panose="020F0400000000000000" pitchFamily="34" charset="-128"/>
                <a:ea typeface="Hiragino Maru Gothic ProN W4" panose="020F0400000000000000" pitchFamily="34" charset="-128"/>
              </a:rPr>
              <a:t>課題</a:t>
            </a:r>
            <a:endParaRPr kumimoji="1" lang="ja-JP" altLang="en-US" sz="3200" dirty="0">
              <a:solidFill>
                <a:schemeClr val="bg1"/>
              </a:solidFill>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416826300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四角形">
            <a:extLst>
              <a:ext uri="{FF2B5EF4-FFF2-40B4-BE49-F238E27FC236}">
                <a16:creationId xmlns:a16="http://schemas.microsoft.com/office/drawing/2014/main" id="{ACD8989A-B912-38DE-AC4A-7C2D19C47DC7}"/>
              </a:ext>
            </a:extLst>
          </p:cNvPr>
          <p:cNvSpPr/>
          <p:nvPr/>
        </p:nvSpPr>
        <p:spPr>
          <a:xfrm>
            <a:off x="-8528" y="-2634"/>
            <a:ext cx="12369257"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4" name="次元削減の例：主成分分析">
            <a:extLst>
              <a:ext uri="{FF2B5EF4-FFF2-40B4-BE49-F238E27FC236}">
                <a16:creationId xmlns:a16="http://schemas.microsoft.com/office/drawing/2014/main" id="{7D528264-2F79-5F6C-A02C-C1F72289F36C}"/>
              </a:ext>
            </a:extLst>
          </p:cNvPr>
          <p:cNvSpPr txBox="1"/>
          <p:nvPr/>
        </p:nvSpPr>
        <p:spPr>
          <a:xfrm>
            <a:off x="4278144" y="134033"/>
            <a:ext cx="379591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あやめ</a:t>
            </a:r>
            <a:r>
              <a:rPr lang="en-US" altLang="ja-JP" sz="2400" dirty="0" err="1">
                <a:solidFill>
                  <a:schemeClr val="bg1"/>
                </a:solidFill>
                <a:latin typeface="Hiragino Maru Gothic ProN W4" panose="020F0400000000000000" pitchFamily="34" charset="-128"/>
                <a:ea typeface="Hiragino Maru Gothic ProN W4" panose="020F0400000000000000" pitchFamily="34" charset="-128"/>
              </a:rPr>
              <a:t>(iris)</a:t>
            </a: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のデータの中身</a:t>
            </a:r>
            <a:endParaRPr sz="2400" dirty="0">
              <a:solidFill>
                <a:schemeClr val="bg1"/>
              </a:solidFill>
              <a:latin typeface="Hiragino Maru Gothic ProN W4" panose="020F0400000000000000" pitchFamily="34" charset="-128"/>
              <a:ea typeface="Hiragino Maru Gothic ProN W4" panose="020F0400000000000000" pitchFamily="34" charset="-128"/>
            </a:endParaRPr>
          </a:p>
        </p:txBody>
      </p:sp>
      <p:pic>
        <p:nvPicPr>
          <p:cNvPr id="7" name="図 6" descr="背景パターン&#10;&#10;自動的に生成された説明">
            <a:extLst>
              <a:ext uri="{FF2B5EF4-FFF2-40B4-BE49-F238E27FC236}">
                <a16:creationId xmlns:a16="http://schemas.microsoft.com/office/drawing/2014/main" id="{6377503B-BCEF-87DE-F705-4FE6A29BB5DC}"/>
              </a:ext>
            </a:extLst>
          </p:cNvPr>
          <p:cNvPicPr>
            <a:picLocks noChangeAspect="1"/>
          </p:cNvPicPr>
          <p:nvPr/>
        </p:nvPicPr>
        <p:blipFill rotWithShape="1">
          <a:blip r:embed="rId2">
            <a:extLst>
              <a:ext uri="{28A0092B-C50C-407E-A947-70E740481C1C}">
                <a14:useLocalDpi xmlns:a14="http://schemas.microsoft.com/office/drawing/2010/main" val="0"/>
              </a:ext>
            </a:extLst>
          </a:blip>
          <a:srcRect b="72228"/>
          <a:stretch/>
        </p:blipFill>
        <p:spPr>
          <a:xfrm>
            <a:off x="238580" y="854926"/>
            <a:ext cx="3985914" cy="1904603"/>
          </a:xfrm>
          <a:prstGeom prst="rect">
            <a:avLst/>
          </a:prstGeom>
        </p:spPr>
      </p:pic>
      <p:pic>
        <p:nvPicPr>
          <p:cNvPr id="13" name="図 12" descr="グラフィカル ユーザー インターフェイス, テキスト&#10;&#10;自動的に生成された説明">
            <a:extLst>
              <a:ext uri="{FF2B5EF4-FFF2-40B4-BE49-F238E27FC236}">
                <a16:creationId xmlns:a16="http://schemas.microsoft.com/office/drawing/2014/main" id="{EABC039B-CE35-5CA5-3E01-1B51A5DE8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80" y="3428586"/>
            <a:ext cx="11320306" cy="3327617"/>
          </a:xfrm>
          <a:prstGeom prst="rect">
            <a:avLst/>
          </a:prstGeom>
          <a:ln>
            <a:solidFill>
              <a:schemeClr val="tx1"/>
            </a:solidFill>
          </a:ln>
        </p:spPr>
      </p:pic>
      <p:sp>
        <p:nvSpPr>
          <p:cNvPr id="14" name="テキスト ボックス 13">
            <a:extLst>
              <a:ext uri="{FF2B5EF4-FFF2-40B4-BE49-F238E27FC236}">
                <a16:creationId xmlns:a16="http://schemas.microsoft.com/office/drawing/2014/main" id="{D485E006-2A89-2FE4-2B2E-C73DF28B646E}"/>
              </a:ext>
            </a:extLst>
          </p:cNvPr>
          <p:cNvSpPr txBox="1"/>
          <p:nvPr/>
        </p:nvSpPr>
        <p:spPr>
          <a:xfrm>
            <a:off x="7331529" y="3592285"/>
            <a:ext cx="1415772" cy="461665"/>
          </a:xfrm>
          <a:prstGeom prst="rect">
            <a:avLst/>
          </a:prstGeom>
          <a:noFill/>
        </p:spPr>
        <p:txBody>
          <a:bodyPr wrap="none" rtlCol="0">
            <a:spAutoFit/>
          </a:bodyPr>
          <a:lstStyle/>
          <a:p>
            <a:r>
              <a:rPr kumimoji="1" lang="ja-JP" altLang="en-US" sz="2400">
                <a:latin typeface="Hiragino Maru Gothic ProN W4" panose="020F0400000000000000" pitchFamily="34" charset="-128"/>
                <a:ea typeface="Hiragino Maru Gothic ProN W4" panose="020F0400000000000000" pitchFamily="34" charset="-128"/>
              </a:rPr>
              <a:t>後半部分</a:t>
            </a:r>
          </a:p>
        </p:txBody>
      </p:sp>
      <p:sp>
        <p:nvSpPr>
          <p:cNvPr id="15" name="テキスト ボックス 14">
            <a:extLst>
              <a:ext uri="{FF2B5EF4-FFF2-40B4-BE49-F238E27FC236}">
                <a16:creationId xmlns:a16="http://schemas.microsoft.com/office/drawing/2014/main" id="{6BCB371E-10E9-A520-6738-D61B1BECA8B4}"/>
              </a:ext>
            </a:extLst>
          </p:cNvPr>
          <p:cNvSpPr txBox="1"/>
          <p:nvPr/>
        </p:nvSpPr>
        <p:spPr>
          <a:xfrm>
            <a:off x="6562087" y="965954"/>
            <a:ext cx="2954655" cy="461665"/>
          </a:xfrm>
          <a:prstGeom prst="rect">
            <a:avLst/>
          </a:prstGeom>
          <a:noFill/>
        </p:spPr>
        <p:txBody>
          <a:bodyPr wrap="none" rtlCol="0">
            <a:spAutoFit/>
          </a:bodyPr>
          <a:lstStyle/>
          <a:p>
            <a:r>
              <a:rPr lang="ja-JP" altLang="en-US" sz="2400">
                <a:latin typeface="Hiragino Maru Gothic ProN W4" panose="020F0400000000000000" pitchFamily="34" charset="-128"/>
                <a:ea typeface="Hiragino Maru Gothic ProN W4" panose="020F0400000000000000" pitchFamily="34" charset="-128"/>
              </a:rPr>
              <a:t>辞書型のような構造</a:t>
            </a:r>
            <a:endParaRPr kumimoji="1" lang="ja-JP" altLang="en-US" sz="2400">
              <a:latin typeface="Hiragino Maru Gothic ProN W4" panose="020F0400000000000000" pitchFamily="34" charset="-128"/>
              <a:ea typeface="Hiragino Maru Gothic ProN W4" panose="020F0400000000000000" pitchFamily="34" charset="-128"/>
            </a:endParaRPr>
          </a:p>
        </p:txBody>
      </p:sp>
      <p:sp>
        <p:nvSpPr>
          <p:cNvPr id="16" name="テキスト ボックス 15">
            <a:extLst>
              <a:ext uri="{FF2B5EF4-FFF2-40B4-BE49-F238E27FC236}">
                <a16:creationId xmlns:a16="http://schemas.microsoft.com/office/drawing/2014/main" id="{4415E18D-160C-335D-66B9-1420EF392311}"/>
              </a:ext>
            </a:extLst>
          </p:cNvPr>
          <p:cNvSpPr txBox="1"/>
          <p:nvPr/>
        </p:nvSpPr>
        <p:spPr>
          <a:xfrm>
            <a:off x="6176100" y="1471411"/>
            <a:ext cx="3961341" cy="461665"/>
          </a:xfrm>
          <a:prstGeom prst="rect">
            <a:avLst/>
          </a:prstGeom>
          <a:noFill/>
        </p:spPr>
        <p:txBody>
          <a:bodyPr wrap="none" rtlCol="0">
            <a:spAutoFit/>
          </a:bodyPr>
          <a:lstStyle/>
          <a:p>
            <a:r>
              <a:rPr lang="en-US" altLang="ja-JP" sz="2400">
                <a:latin typeface="Hiragino Maru Gothic ProN W4" panose="020F0400000000000000" pitchFamily="34" charset="-128"/>
                <a:ea typeface="Hiragino Maru Gothic ProN W4" panose="020F0400000000000000" pitchFamily="34" charset="-128"/>
              </a:rPr>
              <a:t>{key:value, key:value, ....}</a:t>
            </a:r>
            <a:endParaRPr kumimoji="1" lang="ja-JP" altLang="en-US" sz="240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6999037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4CC48-63DD-023F-16C8-6B22F8FE0537}"/>
            </a:ext>
          </a:extLst>
        </p:cNvPr>
        <p:cNvGrpSpPr/>
        <p:nvPr/>
      </p:nvGrpSpPr>
      <p:grpSpPr>
        <a:xfrm>
          <a:off x="0" y="0"/>
          <a:ext cx="0" cy="0"/>
          <a:chOff x="0" y="0"/>
          <a:chExt cx="0" cy="0"/>
        </a:xfrm>
      </p:grpSpPr>
      <p:sp>
        <p:nvSpPr>
          <p:cNvPr id="3" name="四角形">
            <a:extLst>
              <a:ext uri="{FF2B5EF4-FFF2-40B4-BE49-F238E27FC236}">
                <a16:creationId xmlns:a16="http://schemas.microsoft.com/office/drawing/2014/main" id="{6E330412-2BBB-9B8F-591E-6C400B977A8D}"/>
              </a:ext>
            </a:extLst>
          </p:cNvPr>
          <p:cNvSpPr/>
          <p:nvPr/>
        </p:nvSpPr>
        <p:spPr>
          <a:xfrm>
            <a:off x="-8528" y="-2634"/>
            <a:ext cx="12369257"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4" name="次元削減の例：主成分分析">
            <a:extLst>
              <a:ext uri="{FF2B5EF4-FFF2-40B4-BE49-F238E27FC236}">
                <a16:creationId xmlns:a16="http://schemas.microsoft.com/office/drawing/2014/main" id="{361E5A4D-0BCD-53C3-AE00-00760F5854D9}"/>
              </a:ext>
            </a:extLst>
          </p:cNvPr>
          <p:cNvSpPr txBox="1"/>
          <p:nvPr/>
        </p:nvSpPr>
        <p:spPr>
          <a:xfrm>
            <a:off x="4278144" y="134033"/>
            <a:ext cx="379591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あやめ</a:t>
            </a:r>
            <a:r>
              <a:rPr lang="en-US" altLang="ja-JP" sz="2400" dirty="0" err="1">
                <a:solidFill>
                  <a:schemeClr val="bg1"/>
                </a:solidFill>
                <a:latin typeface="Hiragino Maru Gothic ProN W4" panose="020F0400000000000000" pitchFamily="34" charset="-128"/>
                <a:ea typeface="Hiragino Maru Gothic ProN W4" panose="020F0400000000000000" pitchFamily="34" charset="-128"/>
              </a:rPr>
              <a:t>(iris)</a:t>
            </a: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のデータの中身</a:t>
            </a:r>
            <a:endParaRPr sz="2400" dirty="0">
              <a:solidFill>
                <a:schemeClr val="bg1"/>
              </a:solidFill>
              <a:latin typeface="Hiragino Maru Gothic ProN W4" panose="020F0400000000000000" pitchFamily="34" charset="-128"/>
              <a:ea typeface="Hiragino Maru Gothic ProN W4" panose="020F0400000000000000" pitchFamily="34" charset="-128"/>
            </a:endParaRPr>
          </a:p>
        </p:txBody>
      </p:sp>
      <p:pic>
        <p:nvPicPr>
          <p:cNvPr id="7" name="図 6" descr="背景パターン&#10;&#10;自動的に生成された説明">
            <a:extLst>
              <a:ext uri="{FF2B5EF4-FFF2-40B4-BE49-F238E27FC236}">
                <a16:creationId xmlns:a16="http://schemas.microsoft.com/office/drawing/2014/main" id="{49820A71-05BB-261E-43AC-0F8B9991A989}"/>
              </a:ext>
            </a:extLst>
          </p:cNvPr>
          <p:cNvPicPr>
            <a:picLocks noChangeAspect="1"/>
          </p:cNvPicPr>
          <p:nvPr/>
        </p:nvPicPr>
        <p:blipFill rotWithShape="1">
          <a:blip r:embed="rId2">
            <a:extLst>
              <a:ext uri="{28A0092B-C50C-407E-A947-70E740481C1C}">
                <a14:useLocalDpi xmlns:a14="http://schemas.microsoft.com/office/drawing/2010/main" val="0"/>
              </a:ext>
            </a:extLst>
          </a:blip>
          <a:srcRect b="72228"/>
          <a:stretch/>
        </p:blipFill>
        <p:spPr>
          <a:xfrm>
            <a:off x="238580" y="854926"/>
            <a:ext cx="3985914" cy="1904603"/>
          </a:xfrm>
          <a:prstGeom prst="rect">
            <a:avLst/>
          </a:prstGeom>
        </p:spPr>
      </p:pic>
      <p:sp>
        <p:nvSpPr>
          <p:cNvPr id="14" name="テキスト ボックス 13">
            <a:extLst>
              <a:ext uri="{FF2B5EF4-FFF2-40B4-BE49-F238E27FC236}">
                <a16:creationId xmlns:a16="http://schemas.microsoft.com/office/drawing/2014/main" id="{79559E3A-ABFB-35AD-A20C-9D726002B7ED}"/>
              </a:ext>
            </a:extLst>
          </p:cNvPr>
          <p:cNvSpPr txBox="1"/>
          <p:nvPr/>
        </p:nvSpPr>
        <p:spPr>
          <a:xfrm>
            <a:off x="5659983" y="3478634"/>
            <a:ext cx="5210081" cy="830997"/>
          </a:xfrm>
          <a:prstGeom prst="rect">
            <a:avLst/>
          </a:prstGeom>
          <a:noFill/>
        </p:spPr>
        <p:txBody>
          <a:bodyPr wrap="none" rtlCol="0">
            <a:spAutoFit/>
          </a:bodyPr>
          <a:lstStyle/>
          <a:p>
            <a:r>
              <a:rPr kumimoji="1" lang="en-US" altLang="ja-JP" sz="2400">
                <a:latin typeface="Hiragino Maru Gothic ProN W4" panose="020F0400000000000000" pitchFamily="34" charset="-128"/>
                <a:ea typeface="Hiragino Maru Gothic ProN W4" panose="020F0400000000000000" pitchFamily="34" charset="-128"/>
              </a:rPr>
              <a:t>iris.data</a:t>
            </a:r>
            <a:r>
              <a:rPr kumimoji="1" lang="ja-JP" altLang="en-US" sz="2400">
                <a:latin typeface="Hiragino Maru Gothic ProN W4" panose="020F0400000000000000" pitchFamily="34" charset="-128"/>
                <a:ea typeface="Hiragino Maru Gothic ProN W4" panose="020F0400000000000000" pitchFamily="34" charset="-128"/>
              </a:rPr>
              <a:t>で</a:t>
            </a:r>
            <a:r>
              <a:rPr kumimoji="1" lang="en-US" altLang="ja-JP" sz="2400">
                <a:latin typeface="Hiragino Maru Gothic ProN W4" panose="020F0400000000000000" pitchFamily="34" charset="-128"/>
                <a:ea typeface="Hiragino Maru Gothic ProN W4" panose="020F0400000000000000" pitchFamily="34" charset="-128"/>
              </a:rPr>
              <a:t>key</a:t>
            </a:r>
            <a:r>
              <a:rPr lang="en-US" altLang="ja-JP" sz="2400">
                <a:latin typeface="Hiragino Maru Gothic ProN W4" panose="020F0400000000000000" pitchFamily="34" charset="-128"/>
                <a:ea typeface="Hiragino Maru Gothic ProN W4" panose="020F0400000000000000" pitchFamily="34" charset="-128"/>
              </a:rPr>
              <a:t>(‘data’)</a:t>
            </a:r>
            <a:r>
              <a:rPr lang="ja-JP" altLang="en-US" sz="2400">
                <a:latin typeface="Hiragino Maru Gothic ProN W4" panose="020F0400000000000000" pitchFamily="34" charset="-128"/>
                <a:ea typeface="Hiragino Maru Gothic ProN W4" panose="020F0400000000000000" pitchFamily="34" charset="-128"/>
              </a:rPr>
              <a:t>の</a:t>
            </a:r>
            <a:r>
              <a:rPr lang="en-US" altLang="ja-JP" sz="2400">
                <a:latin typeface="Hiragino Maru Gothic ProN W4" panose="020F0400000000000000" pitchFamily="34" charset="-128"/>
                <a:ea typeface="Hiragino Maru Gothic ProN W4" panose="020F0400000000000000" pitchFamily="34" charset="-128"/>
              </a:rPr>
              <a:t>value(</a:t>
            </a:r>
            <a:r>
              <a:rPr lang="ja-JP" altLang="en-US" sz="2400">
                <a:latin typeface="Hiragino Maru Gothic ProN W4" panose="020F0400000000000000" pitchFamily="34" charset="-128"/>
                <a:ea typeface="Hiragino Maru Gothic ProN W4" panose="020F0400000000000000" pitchFamily="34" charset="-128"/>
              </a:rPr>
              <a:t>中身</a:t>
            </a:r>
            <a:r>
              <a:rPr lang="en-US" altLang="ja-JP" sz="2400">
                <a:latin typeface="Hiragino Maru Gothic ProN W4" panose="020F0400000000000000" pitchFamily="34" charset="-128"/>
                <a:ea typeface="Hiragino Maru Gothic ProN W4" panose="020F0400000000000000" pitchFamily="34" charset="-128"/>
              </a:rPr>
              <a:t>)</a:t>
            </a:r>
          </a:p>
          <a:p>
            <a:r>
              <a:rPr kumimoji="1" lang="ja-JP" altLang="en-US" sz="2400">
                <a:latin typeface="Hiragino Maru Gothic ProN W4" panose="020F0400000000000000" pitchFamily="34" charset="-128"/>
                <a:ea typeface="Hiragino Maru Gothic ProN W4" panose="020F0400000000000000" pitchFamily="34" charset="-128"/>
              </a:rPr>
              <a:t>を取り出せます</a:t>
            </a:r>
          </a:p>
        </p:txBody>
      </p:sp>
      <p:sp>
        <p:nvSpPr>
          <p:cNvPr id="15" name="テキスト ボックス 14">
            <a:extLst>
              <a:ext uri="{FF2B5EF4-FFF2-40B4-BE49-F238E27FC236}">
                <a16:creationId xmlns:a16="http://schemas.microsoft.com/office/drawing/2014/main" id="{083BE937-14AD-B3C0-4309-5B9AA4FB9F0B}"/>
              </a:ext>
            </a:extLst>
          </p:cNvPr>
          <p:cNvSpPr txBox="1"/>
          <p:nvPr/>
        </p:nvSpPr>
        <p:spPr>
          <a:xfrm>
            <a:off x="6562087" y="965954"/>
            <a:ext cx="2954655" cy="461665"/>
          </a:xfrm>
          <a:prstGeom prst="rect">
            <a:avLst/>
          </a:prstGeom>
          <a:noFill/>
        </p:spPr>
        <p:txBody>
          <a:bodyPr wrap="none" rtlCol="0">
            <a:spAutoFit/>
          </a:bodyPr>
          <a:lstStyle/>
          <a:p>
            <a:r>
              <a:rPr lang="ja-JP" altLang="en-US" sz="2400">
                <a:latin typeface="Hiragino Maru Gothic ProN W4" panose="020F0400000000000000" pitchFamily="34" charset="-128"/>
                <a:ea typeface="Hiragino Maru Gothic ProN W4" panose="020F0400000000000000" pitchFamily="34" charset="-128"/>
              </a:rPr>
              <a:t>辞書型のような構造</a:t>
            </a:r>
            <a:endParaRPr kumimoji="1" lang="ja-JP" altLang="en-US" sz="2400">
              <a:latin typeface="Hiragino Maru Gothic ProN W4" panose="020F0400000000000000" pitchFamily="34" charset="-128"/>
              <a:ea typeface="Hiragino Maru Gothic ProN W4" panose="020F0400000000000000" pitchFamily="34" charset="-128"/>
            </a:endParaRPr>
          </a:p>
        </p:txBody>
      </p:sp>
      <p:sp>
        <p:nvSpPr>
          <p:cNvPr id="16" name="テキスト ボックス 15">
            <a:extLst>
              <a:ext uri="{FF2B5EF4-FFF2-40B4-BE49-F238E27FC236}">
                <a16:creationId xmlns:a16="http://schemas.microsoft.com/office/drawing/2014/main" id="{06B201C7-8310-CDA7-3712-236CE08D6D8D}"/>
              </a:ext>
            </a:extLst>
          </p:cNvPr>
          <p:cNvSpPr txBox="1"/>
          <p:nvPr/>
        </p:nvSpPr>
        <p:spPr>
          <a:xfrm>
            <a:off x="6176100" y="1471411"/>
            <a:ext cx="3961341" cy="461665"/>
          </a:xfrm>
          <a:prstGeom prst="rect">
            <a:avLst/>
          </a:prstGeom>
          <a:noFill/>
        </p:spPr>
        <p:txBody>
          <a:bodyPr wrap="none" rtlCol="0">
            <a:spAutoFit/>
          </a:bodyPr>
          <a:lstStyle/>
          <a:p>
            <a:r>
              <a:rPr lang="en-US" altLang="ja-JP" sz="2400">
                <a:latin typeface="Hiragino Maru Gothic ProN W4" panose="020F0400000000000000" pitchFamily="34" charset="-128"/>
                <a:ea typeface="Hiragino Maru Gothic ProN W4" panose="020F0400000000000000" pitchFamily="34" charset="-128"/>
              </a:rPr>
              <a:t>{key:value, key:value, ....}</a:t>
            </a:r>
            <a:endParaRPr kumimoji="1" lang="ja-JP" altLang="en-US" sz="2400">
              <a:latin typeface="Hiragino Maru Gothic ProN W4" panose="020F0400000000000000" pitchFamily="34" charset="-128"/>
              <a:ea typeface="Hiragino Maru Gothic ProN W4" panose="020F0400000000000000" pitchFamily="34" charset="-128"/>
            </a:endParaRPr>
          </a:p>
        </p:txBody>
      </p:sp>
      <p:pic>
        <p:nvPicPr>
          <p:cNvPr id="5" name="図 4" descr="テーブル&#10;&#10;自動的に生成された説明">
            <a:extLst>
              <a:ext uri="{FF2B5EF4-FFF2-40B4-BE49-F238E27FC236}">
                <a16:creationId xmlns:a16="http://schemas.microsoft.com/office/drawing/2014/main" id="{9AC1F2BC-FA3F-1DAB-3495-96314E93A44D}"/>
              </a:ext>
            </a:extLst>
          </p:cNvPr>
          <p:cNvPicPr>
            <a:picLocks noChangeAspect="1"/>
          </p:cNvPicPr>
          <p:nvPr/>
        </p:nvPicPr>
        <p:blipFill rotWithShape="1">
          <a:blip r:embed="rId3">
            <a:extLst>
              <a:ext uri="{28A0092B-C50C-407E-A947-70E740481C1C}">
                <a14:useLocalDpi xmlns:a14="http://schemas.microsoft.com/office/drawing/2010/main" val="0"/>
              </a:ext>
            </a:extLst>
          </a:blip>
          <a:srcRect t="2" r="2471" b="54019"/>
          <a:stretch/>
        </p:blipFill>
        <p:spPr>
          <a:xfrm>
            <a:off x="238580" y="3186862"/>
            <a:ext cx="4431391" cy="2119924"/>
          </a:xfrm>
          <a:prstGeom prst="rect">
            <a:avLst/>
          </a:prstGeom>
        </p:spPr>
      </p:pic>
    </p:spTree>
    <p:extLst>
      <p:ext uri="{BB962C8B-B14F-4D97-AF65-F5344CB8AC3E}">
        <p14:creationId xmlns:p14="http://schemas.microsoft.com/office/powerpoint/2010/main" val="418959623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986E4-5FB1-D5D0-B647-885A8D61630E}"/>
            </a:ext>
          </a:extLst>
        </p:cNvPr>
        <p:cNvGrpSpPr/>
        <p:nvPr/>
      </p:nvGrpSpPr>
      <p:grpSpPr>
        <a:xfrm>
          <a:off x="0" y="0"/>
          <a:ext cx="0" cy="0"/>
          <a:chOff x="0" y="0"/>
          <a:chExt cx="0" cy="0"/>
        </a:xfrm>
      </p:grpSpPr>
      <p:sp>
        <p:nvSpPr>
          <p:cNvPr id="3" name="四角形">
            <a:extLst>
              <a:ext uri="{FF2B5EF4-FFF2-40B4-BE49-F238E27FC236}">
                <a16:creationId xmlns:a16="http://schemas.microsoft.com/office/drawing/2014/main" id="{872D6B02-5B39-6515-F933-4BEFA8C445D2}"/>
              </a:ext>
            </a:extLst>
          </p:cNvPr>
          <p:cNvSpPr/>
          <p:nvPr/>
        </p:nvSpPr>
        <p:spPr>
          <a:xfrm>
            <a:off x="-8528" y="-2634"/>
            <a:ext cx="12369257"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4" name="次元削減の例：主成分分析">
            <a:extLst>
              <a:ext uri="{FF2B5EF4-FFF2-40B4-BE49-F238E27FC236}">
                <a16:creationId xmlns:a16="http://schemas.microsoft.com/office/drawing/2014/main" id="{AE70CC44-679F-8033-9E34-3D02A99204EF}"/>
              </a:ext>
            </a:extLst>
          </p:cNvPr>
          <p:cNvSpPr txBox="1"/>
          <p:nvPr/>
        </p:nvSpPr>
        <p:spPr>
          <a:xfrm>
            <a:off x="4278144" y="134033"/>
            <a:ext cx="379591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あやめ</a:t>
            </a:r>
            <a:r>
              <a:rPr lang="en-US" altLang="ja-JP" sz="2400" dirty="0" err="1">
                <a:solidFill>
                  <a:schemeClr val="bg1"/>
                </a:solidFill>
                <a:latin typeface="Hiragino Maru Gothic ProN W4" panose="020F0400000000000000" pitchFamily="34" charset="-128"/>
                <a:ea typeface="Hiragino Maru Gothic ProN W4" panose="020F0400000000000000" pitchFamily="34" charset="-128"/>
              </a:rPr>
              <a:t>(iris)</a:t>
            </a: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のデータの中身</a:t>
            </a:r>
            <a:endParaRPr sz="2400" dirty="0">
              <a:solidFill>
                <a:schemeClr val="bg1"/>
              </a:solidFill>
              <a:latin typeface="Hiragino Maru Gothic ProN W4" panose="020F0400000000000000" pitchFamily="34" charset="-128"/>
              <a:ea typeface="Hiragino Maru Gothic ProN W4" panose="020F0400000000000000" pitchFamily="34" charset="-128"/>
            </a:endParaRPr>
          </a:p>
        </p:txBody>
      </p:sp>
      <p:pic>
        <p:nvPicPr>
          <p:cNvPr id="7" name="図 6" descr="背景パターン&#10;&#10;自動的に生成された説明">
            <a:extLst>
              <a:ext uri="{FF2B5EF4-FFF2-40B4-BE49-F238E27FC236}">
                <a16:creationId xmlns:a16="http://schemas.microsoft.com/office/drawing/2014/main" id="{CEE3E080-9C01-00D2-576E-3B274926976F}"/>
              </a:ext>
            </a:extLst>
          </p:cNvPr>
          <p:cNvPicPr>
            <a:picLocks noChangeAspect="1"/>
          </p:cNvPicPr>
          <p:nvPr/>
        </p:nvPicPr>
        <p:blipFill rotWithShape="1">
          <a:blip r:embed="rId2">
            <a:extLst>
              <a:ext uri="{28A0092B-C50C-407E-A947-70E740481C1C}">
                <a14:useLocalDpi xmlns:a14="http://schemas.microsoft.com/office/drawing/2010/main" val="0"/>
              </a:ext>
            </a:extLst>
          </a:blip>
          <a:srcRect b="72228"/>
          <a:stretch/>
        </p:blipFill>
        <p:spPr>
          <a:xfrm>
            <a:off x="238580" y="854926"/>
            <a:ext cx="3985914" cy="1904603"/>
          </a:xfrm>
          <a:prstGeom prst="rect">
            <a:avLst/>
          </a:prstGeom>
        </p:spPr>
      </p:pic>
      <p:sp>
        <p:nvSpPr>
          <p:cNvPr id="14" name="テキスト ボックス 13">
            <a:extLst>
              <a:ext uri="{FF2B5EF4-FFF2-40B4-BE49-F238E27FC236}">
                <a16:creationId xmlns:a16="http://schemas.microsoft.com/office/drawing/2014/main" id="{79C89DD8-A9EA-D6EF-C415-076C34CAB0D0}"/>
              </a:ext>
            </a:extLst>
          </p:cNvPr>
          <p:cNvSpPr txBox="1"/>
          <p:nvPr/>
        </p:nvSpPr>
        <p:spPr>
          <a:xfrm>
            <a:off x="5659983" y="3478634"/>
            <a:ext cx="5210081" cy="830997"/>
          </a:xfrm>
          <a:prstGeom prst="rect">
            <a:avLst/>
          </a:prstGeom>
          <a:noFill/>
        </p:spPr>
        <p:txBody>
          <a:bodyPr wrap="none" rtlCol="0">
            <a:spAutoFit/>
          </a:bodyPr>
          <a:lstStyle/>
          <a:p>
            <a:r>
              <a:rPr kumimoji="1" lang="en-US" altLang="ja-JP" sz="2400">
                <a:latin typeface="Hiragino Maru Gothic ProN W4" panose="020F0400000000000000" pitchFamily="34" charset="-128"/>
                <a:ea typeface="Hiragino Maru Gothic ProN W4" panose="020F0400000000000000" pitchFamily="34" charset="-128"/>
              </a:rPr>
              <a:t>iris.data</a:t>
            </a:r>
            <a:r>
              <a:rPr kumimoji="1" lang="ja-JP" altLang="en-US" sz="2400">
                <a:latin typeface="Hiragino Maru Gothic ProN W4" panose="020F0400000000000000" pitchFamily="34" charset="-128"/>
                <a:ea typeface="Hiragino Maru Gothic ProN W4" panose="020F0400000000000000" pitchFamily="34" charset="-128"/>
              </a:rPr>
              <a:t>で</a:t>
            </a:r>
            <a:r>
              <a:rPr kumimoji="1" lang="en-US" altLang="ja-JP" sz="2400">
                <a:latin typeface="Hiragino Maru Gothic ProN W4" panose="020F0400000000000000" pitchFamily="34" charset="-128"/>
                <a:ea typeface="Hiragino Maru Gothic ProN W4" panose="020F0400000000000000" pitchFamily="34" charset="-128"/>
              </a:rPr>
              <a:t>key</a:t>
            </a:r>
            <a:r>
              <a:rPr lang="en-US" altLang="ja-JP" sz="2400">
                <a:latin typeface="Hiragino Maru Gothic ProN W4" panose="020F0400000000000000" pitchFamily="34" charset="-128"/>
                <a:ea typeface="Hiragino Maru Gothic ProN W4" panose="020F0400000000000000" pitchFamily="34" charset="-128"/>
              </a:rPr>
              <a:t>(‘data’)</a:t>
            </a:r>
            <a:r>
              <a:rPr lang="ja-JP" altLang="en-US" sz="2400">
                <a:latin typeface="Hiragino Maru Gothic ProN W4" panose="020F0400000000000000" pitchFamily="34" charset="-128"/>
                <a:ea typeface="Hiragino Maru Gothic ProN W4" panose="020F0400000000000000" pitchFamily="34" charset="-128"/>
              </a:rPr>
              <a:t>の</a:t>
            </a:r>
            <a:r>
              <a:rPr lang="en-US" altLang="ja-JP" sz="2400">
                <a:latin typeface="Hiragino Maru Gothic ProN W4" panose="020F0400000000000000" pitchFamily="34" charset="-128"/>
                <a:ea typeface="Hiragino Maru Gothic ProN W4" panose="020F0400000000000000" pitchFamily="34" charset="-128"/>
              </a:rPr>
              <a:t>value(</a:t>
            </a:r>
            <a:r>
              <a:rPr lang="ja-JP" altLang="en-US" sz="2400">
                <a:latin typeface="Hiragino Maru Gothic ProN W4" panose="020F0400000000000000" pitchFamily="34" charset="-128"/>
                <a:ea typeface="Hiragino Maru Gothic ProN W4" panose="020F0400000000000000" pitchFamily="34" charset="-128"/>
              </a:rPr>
              <a:t>中身</a:t>
            </a:r>
            <a:r>
              <a:rPr lang="en-US" altLang="ja-JP" sz="2400">
                <a:latin typeface="Hiragino Maru Gothic ProN W4" panose="020F0400000000000000" pitchFamily="34" charset="-128"/>
                <a:ea typeface="Hiragino Maru Gothic ProN W4" panose="020F0400000000000000" pitchFamily="34" charset="-128"/>
              </a:rPr>
              <a:t>)</a:t>
            </a:r>
          </a:p>
          <a:p>
            <a:r>
              <a:rPr kumimoji="1" lang="ja-JP" altLang="en-US" sz="2400">
                <a:latin typeface="Hiragino Maru Gothic ProN W4" panose="020F0400000000000000" pitchFamily="34" charset="-128"/>
                <a:ea typeface="Hiragino Maru Gothic ProN W4" panose="020F0400000000000000" pitchFamily="34" charset="-128"/>
              </a:rPr>
              <a:t>を取り出せます</a:t>
            </a:r>
          </a:p>
        </p:txBody>
      </p:sp>
      <p:sp>
        <p:nvSpPr>
          <p:cNvPr id="15" name="テキスト ボックス 14">
            <a:extLst>
              <a:ext uri="{FF2B5EF4-FFF2-40B4-BE49-F238E27FC236}">
                <a16:creationId xmlns:a16="http://schemas.microsoft.com/office/drawing/2014/main" id="{A10C617B-8564-4E3B-FE71-C9BFD88C62EC}"/>
              </a:ext>
            </a:extLst>
          </p:cNvPr>
          <p:cNvSpPr txBox="1"/>
          <p:nvPr/>
        </p:nvSpPr>
        <p:spPr>
          <a:xfrm>
            <a:off x="6562087" y="965954"/>
            <a:ext cx="2954655" cy="461665"/>
          </a:xfrm>
          <a:prstGeom prst="rect">
            <a:avLst/>
          </a:prstGeom>
          <a:noFill/>
        </p:spPr>
        <p:txBody>
          <a:bodyPr wrap="none" rtlCol="0">
            <a:spAutoFit/>
          </a:bodyPr>
          <a:lstStyle/>
          <a:p>
            <a:r>
              <a:rPr lang="ja-JP" altLang="en-US" sz="2400">
                <a:latin typeface="Hiragino Maru Gothic ProN W4" panose="020F0400000000000000" pitchFamily="34" charset="-128"/>
                <a:ea typeface="Hiragino Maru Gothic ProN W4" panose="020F0400000000000000" pitchFamily="34" charset="-128"/>
              </a:rPr>
              <a:t>辞書型のような構造</a:t>
            </a:r>
            <a:endParaRPr kumimoji="1" lang="ja-JP" altLang="en-US" sz="2400">
              <a:latin typeface="Hiragino Maru Gothic ProN W4" panose="020F0400000000000000" pitchFamily="34" charset="-128"/>
              <a:ea typeface="Hiragino Maru Gothic ProN W4" panose="020F0400000000000000" pitchFamily="34" charset="-128"/>
            </a:endParaRPr>
          </a:p>
        </p:txBody>
      </p:sp>
      <p:sp>
        <p:nvSpPr>
          <p:cNvPr id="16" name="テキスト ボックス 15">
            <a:extLst>
              <a:ext uri="{FF2B5EF4-FFF2-40B4-BE49-F238E27FC236}">
                <a16:creationId xmlns:a16="http://schemas.microsoft.com/office/drawing/2014/main" id="{C350D7D4-18BE-A5FF-390E-0832000081BA}"/>
              </a:ext>
            </a:extLst>
          </p:cNvPr>
          <p:cNvSpPr txBox="1"/>
          <p:nvPr/>
        </p:nvSpPr>
        <p:spPr>
          <a:xfrm>
            <a:off x="6176100" y="1471411"/>
            <a:ext cx="3961341" cy="461665"/>
          </a:xfrm>
          <a:prstGeom prst="rect">
            <a:avLst/>
          </a:prstGeom>
          <a:noFill/>
        </p:spPr>
        <p:txBody>
          <a:bodyPr wrap="none" rtlCol="0">
            <a:spAutoFit/>
          </a:bodyPr>
          <a:lstStyle/>
          <a:p>
            <a:r>
              <a:rPr lang="en-US" altLang="ja-JP" sz="2400">
                <a:latin typeface="Hiragino Maru Gothic ProN W4" panose="020F0400000000000000" pitchFamily="34" charset="-128"/>
                <a:ea typeface="Hiragino Maru Gothic ProN W4" panose="020F0400000000000000" pitchFamily="34" charset="-128"/>
              </a:rPr>
              <a:t>{key:value, key:value, ....}</a:t>
            </a:r>
            <a:endParaRPr kumimoji="1" lang="ja-JP" altLang="en-US" sz="2400">
              <a:latin typeface="Hiragino Maru Gothic ProN W4" panose="020F0400000000000000" pitchFamily="34" charset="-128"/>
              <a:ea typeface="Hiragino Maru Gothic ProN W4" panose="020F0400000000000000" pitchFamily="34" charset="-128"/>
            </a:endParaRPr>
          </a:p>
        </p:txBody>
      </p:sp>
      <p:pic>
        <p:nvPicPr>
          <p:cNvPr id="5" name="図 4" descr="テーブル&#10;&#10;自動的に生成された説明">
            <a:extLst>
              <a:ext uri="{FF2B5EF4-FFF2-40B4-BE49-F238E27FC236}">
                <a16:creationId xmlns:a16="http://schemas.microsoft.com/office/drawing/2014/main" id="{FB3A936E-2464-057F-1589-067CBED54A50}"/>
              </a:ext>
            </a:extLst>
          </p:cNvPr>
          <p:cNvPicPr>
            <a:picLocks noChangeAspect="1"/>
          </p:cNvPicPr>
          <p:nvPr/>
        </p:nvPicPr>
        <p:blipFill rotWithShape="1">
          <a:blip r:embed="rId3">
            <a:extLst>
              <a:ext uri="{28A0092B-C50C-407E-A947-70E740481C1C}">
                <a14:useLocalDpi xmlns:a14="http://schemas.microsoft.com/office/drawing/2010/main" val="0"/>
              </a:ext>
            </a:extLst>
          </a:blip>
          <a:srcRect t="2" r="2471" b="54019"/>
          <a:stretch/>
        </p:blipFill>
        <p:spPr>
          <a:xfrm>
            <a:off x="238580" y="3186862"/>
            <a:ext cx="4431391" cy="2119924"/>
          </a:xfrm>
          <a:prstGeom prst="rect">
            <a:avLst/>
          </a:prstGeom>
        </p:spPr>
      </p:pic>
      <p:pic>
        <p:nvPicPr>
          <p:cNvPr id="9" name="図 8" descr="グラフィカル ユーザー インターフェイス, アプリケーション&#10;&#10;自動的に生成された説明">
            <a:extLst>
              <a:ext uri="{FF2B5EF4-FFF2-40B4-BE49-F238E27FC236}">
                <a16:creationId xmlns:a16="http://schemas.microsoft.com/office/drawing/2014/main" id="{17BB63B6-2A83-51C4-BFAE-8BA1F52017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580" y="5500744"/>
            <a:ext cx="2520949" cy="1004659"/>
          </a:xfrm>
          <a:prstGeom prst="rect">
            <a:avLst/>
          </a:prstGeom>
        </p:spPr>
      </p:pic>
      <p:sp>
        <p:nvSpPr>
          <p:cNvPr id="10" name="テキスト ボックス 9">
            <a:extLst>
              <a:ext uri="{FF2B5EF4-FFF2-40B4-BE49-F238E27FC236}">
                <a16:creationId xmlns:a16="http://schemas.microsoft.com/office/drawing/2014/main" id="{EFD44582-6DBF-0B1C-CB32-B042EA32455C}"/>
              </a:ext>
            </a:extLst>
          </p:cNvPr>
          <p:cNvSpPr txBox="1"/>
          <p:nvPr/>
        </p:nvSpPr>
        <p:spPr>
          <a:xfrm>
            <a:off x="5659983" y="5291881"/>
            <a:ext cx="6082114" cy="1200329"/>
          </a:xfrm>
          <a:prstGeom prst="rect">
            <a:avLst/>
          </a:prstGeom>
          <a:noFill/>
        </p:spPr>
        <p:txBody>
          <a:bodyPr wrap="none" rtlCol="0">
            <a:spAutoFit/>
          </a:bodyPr>
          <a:lstStyle/>
          <a:p>
            <a:r>
              <a:rPr kumimoji="1" lang="en-US" altLang="ja-JP" sz="2400">
                <a:latin typeface="Hiragino Maru Gothic ProN W4" panose="020F0400000000000000" pitchFamily="34" charset="-128"/>
                <a:ea typeface="Hiragino Maru Gothic ProN W4" panose="020F0400000000000000" pitchFamily="34" charset="-128"/>
              </a:rPr>
              <a:t>iris.data</a:t>
            </a:r>
            <a:r>
              <a:rPr kumimoji="1" lang="ja-JP" altLang="en-US" sz="2400">
                <a:latin typeface="Hiragino Maru Gothic ProN W4" panose="020F0400000000000000" pitchFamily="34" charset="-128"/>
                <a:ea typeface="Hiragino Maru Gothic ProN W4" panose="020F0400000000000000" pitchFamily="34" charset="-128"/>
              </a:rPr>
              <a:t>は</a:t>
            </a:r>
            <a:r>
              <a:rPr kumimoji="1" lang="en-US" altLang="ja-JP" sz="2400">
                <a:latin typeface="Hiragino Maru Gothic ProN W4" panose="020F0400000000000000" pitchFamily="34" charset="-128"/>
                <a:ea typeface="Hiragino Maru Gothic ProN W4" panose="020F0400000000000000" pitchFamily="34" charset="-128"/>
              </a:rPr>
              <a:t>numpy</a:t>
            </a:r>
            <a:r>
              <a:rPr kumimoji="1" lang="ja-JP" altLang="en-US" sz="2400">
                <a:latin typeface="Hiragino Maru Gothic ProN W4" panose="020F0400000000000000" pitchFamily="34" charset="-128"/>
                <a:ea typeface="Hiragino Maru Gothic ProN W4" panose="020F0400000000000000" pitchFamily="34" charset="-128"/>
              </a:rPr>
              <a:t>配列になっているので、</a:t>
            </a:r>
            <a:endParaRPr kumimoji="1" lang="en-US" altLang="ja-JP" sz="2400">
              <a:latin typeface="Hiragino Maru Gothic ProN W4" panose="020F0400000000000000" pitchFamily="34" charset="-128"/>
              <a:ea typeface="Hiragino Maru Gothic ProN W4" panose="020F0400000000000000" pitchFamily="34" charset="-128"/>
            </a:endParaRPr>
          </a:p>
          <a:p>
            <a:r>
              <a:rPr lang="en-US" altLang="ja-JP" sz="2400">
                <a:latin typeface="Hiragino Maru Gothic ProN W4" panose="020F0400000000000000" pitchFamily="34" charset="-128"/>
                <a:ea typeface="Hiragino Maru Gothic ProN W4" panose="020F0400000000000000" pitchFamily="34" charset="-128"/>
              </a:rPr>
              <a:t>shape</a:t>
            </a:r>
            <a:r>
              <a:rPr lang="ja-JP" altLang="en-US" sz="2400">
                <a:latin typeface="Hiragino Maru Gothic ProN W4" panose="020F0400000000000000" pitchFamily="34" charset="-128"/>
                <a:ea typeface="Hiragino Maru Gothic ProN W4" panose="020F0400000000000000" pitchFamily="34" charset="-128"/>
              </a:rPr>
              <a:t>でその形状を確認すると</a:t>
            </a:r>
            <a:r>
              <a:rPr lang="en-US" altLang="ja-JP" sz="2400">
                <a:latin typeface="Hiragino Maru Gothic ProN W4" panose="020F0400000000000000" pitchFamily="34" charset="-128"/>
                <a:ea typeface="Hiragino Maru Gothic ProN W4" panose="020F0400000000000000" pitchFamily="34" charset="-128"/>
              </a:rPr>
              <a:t>150</a:t>
            </a:r>
            <a:r>
              <a:rPr lang="ja-JP" altLang="en-US" sz="2400">
                <a:latin typeface="Hiragino Maru Gothic ProN W4" panose="020F0400000000000000" pitchFamily="34" charset="-128"/>
                <a:ea typeface="Hiragino Maru Gothic ProN W4" panose="020F0400000000000000" pitchFamily="34" charset="-128"/>
              </a:rPr>
              <a:t>行</a:t>
            </a:r>
            <a:r>
              <a:rPr lang="en-US" altLang="ja-JP" sz="2400">
                <a:latin typeface="Hiragino Maru Gothic ProN W4" panose="020F0400000000000000" pitchFamily="34" charset="-128"/>
                <a:ea typeface="Hiragino Maru Gothic ProN W4" panose="020F0400000000000000" pitchFamily="34" charset="-128"/>
              </a:rPr>
              <a:t>4</a:t>
            </a:r>
            <a:r>
              <a:rPr lang="ja-JP" altLang="en-US" sz="2400">
                <a:latin typeface="Hiragino Maru Gothic ProN W4" panose="020F0400000000000000" pitchFamily="34" charset="-128"/>
                <a:ea typeface="Hiragino Maru Gothic ProN W4" panose="020F0400000000000000" pitchFamily="34" charset="-128"/>
              </a:rPr>
              <a:t>列</a:t>
            </a:r>
            <a:endParaRPr lang="en-US" altLang="ja-JP" sz="2400">
              <a:latin typeface="Hiragino Maru Gothic ProN W4" panose="020F0400000000000000" pitchFamily="34" charset="-128"/>
              <a:ea typeface="Hiragino Maru Gothic ProN W4" panose="020F0400000000000000" pitchFamily="34" charset="-128"/>
            </a:endParaRPr>
          </a:p>
          <a:p>
            <a:r>
              <a:rPr kumimoji="1" lang="ja-JP" altLang="en-US" sz="2400">
                <a:latin typeface="Hiragino Maru Gothic ProN W4" panose="020F0400000000000000" pitchFamily="34" charset="-128"/>
                <a:ea typeface="Hiragino Maru Gothic ProN W4" panose="020F0400000000000000" pitchFamily="34" charset="-128"/>
              </a:rPr>
              <a:t>の</a:t>
            </a:r>
            <a:r>
              <a:rPr kumimoji="1" lang="en-US" altLang="ja-JP" sz="2400">
                <a:latin typeface="Hiragino Maru Gothic ProN W4" panose="020F0400000000000000" pitchFamily="34" charset="-128"/>
                <a:ea typeface="Hiragino Maru Gothic ProN W4" panose="020F0400000000000000" pitchFamily="34" charset="-128"/>
              </a:rPr>
              <a:t>2</a:t>
            </a:r>
            <a:r>
              <a:rPr kumimoji="1" lang="ja-JP" altLang="en-US" sz="2400">
                <a:latin typeface="Hiragino Maru Gothic ProN W4" panose="020F0400000000000000" pitchFamily="34" charset="-128"/>
                <a:ea typeface="Hiragino Maru Gothic ProN W4" panose="020F0400000000000000" pitchFamily="34" charset="-128"/>
              </a:rPr>
              <a:t>次元配列</a:t>
            </a:r>
          </a:p>
        </p:txBody>
      </p:sp>
    </p:spTree>
    <p:extLst>
      <p:ext uri="{BB962C8B-B14F-4D97-AF65-F5344CB8AC3E}">
        <p14:creationId xmlns:p14="http://schemas.microsoft.com/office/powerpoint/2010/main" val="408099582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78842-D2EC-EE17-E7B7-9E6388924477}"/>
            </a:ext>
          </a:extLst>
        </p:cNvPr>
        <p:cNvGrpSpPr/>
        <p:nvPr/>
      </p:nvGrpSpPr>
      <p:grpSpPr>
        <a:xfrm>
          <a:off x="0" y="0"/>
          <a:ext cx="0" cy="0"/>
          <a:chOff x="0" y="0"/>
          <a:chExt cx="0" cy="0"/>
        </a:xfrm>
      </p:grpSpPr>
      <p:sp>
        <p:nvSpPr>
          <p:cNvPr id="3" name="四角形">
            <a:extLst>
              <a:ext uri="{FF2B5EF4-FFF2-40B4-BE49-F238E27FC236}">
                <a16:creationId xmlns:a16="http://schemas.microsoft.com/office/drawing/2014/main" id="{D31C67D7-B34F-E327-92F8-DDC5ABFAC354}"/>
              </a:ext>
            </a:extLst>
          </p:cNvPr>
          <p:cNvSpPr/>
          <p:nvPr/>
        </p:nvSpPr>
        <p:spPr>
          <a:xfrm>
            <a:off x="-8528" y="-2634"/>
            <a:ext cx="12369257"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4" name="次元削減の例：主成分分析">
            <a:extLst>
              <a:ext uri="{FF2B5EF4-FFF2-40B4-BE49-F238E27FC236}">
                <a16:creationId xmlns:a16="http://schemas.microsoft.com/office/drawing/2014/main" id="{BE7F105D-1907-1510-FBD5-B0314E4B6B7D}"/>
              </a:ext>
            </a:extLst>
          </p:cNvPr>
          <p:cNvSpPr txBox="1"/>
          <p:nvPr/>
        </p:nvSpPr>
        <p:spPr>
          <a:xfrm>
            <a:off x="4278144" y="134033"/>
            <a:ext cx="379591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あやめ</a:t>
            </a:r>
            <a:r>
              <a:rPr lang="en-US" altLang="ja-JP" sz="2400" dirty="0" err="1">
                <a:solidFill>
                  <a:schemeClr val="bg1"/>
                </a:solidFill>
                <a:latin typeface="Hiragino Maru Gothic ProN W4" panose="020F0400000000000000" pitchFamily="34" charset="-128"/>
                <a:ea typeface="Hiragino Maru Gothic ProN W4" panose="020F0400000000000000" pitchFamily="34" charset="-128"/>
              </a:rPr>
              <a:t>(iris)</a:t>
            </a: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のデータの中身</a:t>
            </a:r>
            <a:endParaRPr sz="2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4" name="テキスト ボックス 13">
            <a:extLst>
              <a:ext uri="{FF2B5EF4-FFF2-40B4-BE49-F238E27FC236}">
                <a16:creationId xmlns:a16="http://schemas.microsoft.com/office/drawing/2014/main" id="{262B9B16-0276-087C-AEE1-139686004887}"/>
              </a:ext>
            </a:extLst>
          </p:cNvPr>
          <p:cNvSpPr txBox="1"/>
          <p:nvPr/>
        </p:nvSpPr>
        <p:spPr>
          <a:xfrm>
            <a:off x="8332336" y="1517576"/>
            <a:ext cx="4028393" cy="1200329"/>
          </a:xfrm>
          <a:prstGeom prst="rect">
            <a:avLst/>
          </a:prstGeom>
          <a:noFill/>
        </p:spPr>
        <p:txBody>
          <a:bodyPr wrap="square" rtlCol="0">
            <a:spAutoFit/>
          </a:bodyPr>
          <a:lstStyle/>
          <a:p>
            <a:r>
              <a:rPr kumimoji="1" lang="en-US" altLang="ja-JP" sz="2400">
                <a:latin typeface="Hiragino Maru Gothic ProN W4" panose="020F0400000000000000" pitchFamily="34" charset="-128"/>
                <a:ea typeface="Hiragino Maru Gothic ProN W4" panose="020F0400000000000000" pitchFamily="34" charset="-128"/>
              </a:rPr>
              <a:t>iris.target</a:t>
            </a:r>
            <a:r>
              <a:rPr kumimoji="1" lang="ja-JP" altLang="en-US" sz="2400">
                <a:latin typeface="Hiragino Maru Gothic ProN W4" panose="020F0400000000000000" pitchFamily="34" charset="-128"/>
                <a:ea typeface="Hiragino Maru Gothic ProN W4" panose="020F0400000000000000" pitchFamily="34" charset="-128"/>
              </a:rPr>
              <a:t>で</a:t>
            </a:r>
            <a:r>
              <a:rPr kumimoji="1" lang="en-US" altLang="ja-JP" sz="2400">
                <a:latin typeface="Hiragino Maru Gothic ProN W4" panose="020F0400000000000000" pitchFamily="34" charset="-128"/>
                <a:ea typeface="Hiragino Maru Gothic ProN W4" panose="020F0400000000000000" pitchFamily="34" charset="-128"/>
              </a:rPr>
              <a:t>key(‘target’)</a:t>
            </a:r>
          </a:p>
          <a:p>
            <a:r>
              <a:rPr lang="ja-JP" altLang="en-US" sz="2400">
                <a:latin typeface="Hiragino Maru Gothic ProN W4" panose="020F0400000000000000" pitchFamily="34" charset="-128"/>
                <a:ea typeface="Hiragino Maru Gothic ProN W4" panose="020F0400000000000000" pitchFamily="34" charset="-128"/>
              </a:rPr>
              <a:t>の中身を取り出せます</a:t>
            </a:r>
            <a:endParaRPr lang="en-US" altLang="ja-JP" sz="2400">
              <a:latin typeface="Hiragino Maru Gothic ProN W4" panose="020F0400000000000000" pitchFamily="34" charset="-128"/>
              <a:ea typeface="Hiragino Maru Gothic ProN W4" panose="020F0400000000000000" pitchFamily="34" charset="-128"/>
            </a:endParaRPr>
          </a:p>
          <a:p>
            <a:r>
              <a:rPr kumimoji="1" lang="en-US" altLang="ja-JP" sz="2400">
                <a:latin typeface="Hiragino Maru Gothic ProN W4" panose="020F0400000000000000" pitchFamily="34" charset="-128"/>
                <a:ea typeface="Hiragino Maru Gothic ProN W4" panose="020F0400000000000000" pitchFamily="34" charset="-128"/>
              </a:rPr>
              <a:t>(1</a:t>
            </a:r>
            <a:r>
              <a:rPr kumimoji="1" lang="ja-JP" altLang="en-US" sz="2400">
                <a:latin typeface="Hiragino Maru Gothic ProN W4" panose="020F0400000000000000" pitchFamily="34" charset="-128"/>
                <a:ea typeface="Hiragino Maru Gothic ProN W4" panose="020F0400000000000000" pitchFamily="34" charset="-128"/>
              </a:rPr>
              <a:t>次元配列</a:t>
            </a:r>
            <a:r>
              <a:rPr lang="en-US" altLang="ja-JP" sz="2400">
                <a:latin typeface="Hiragino Maru Gothic ProN W4" panose="020F0400000000000000" pitchFamily="34" charset="-128"/>
                <a:ea typeface="Hiragino Maru Gothic ProN W4" panose="020F0400000000000000" pitchFamily="34" charset="-128"/>
              </a:rPr>
              <a:t>(numpy</a:t>
            </a:r>
            <a:r>
              <a:rPr lang="ja-JP" altLang="en-US" sz="2400">
                <a:latin typeface="Hiragino Maru Gothic ProN W4" panose="020F0400000000000000" pitchFamily="34" charset="-128"/>
                <a:ea typeface="Hiragino Maru Gothic ProN W4" panose="020F0400000000000000" pitchFamily="34" charset="-128"/>
              </a:rPr>
              <a:t>配列</a:t>
            </a:r>
            <a:r>
              <a:rPr lang="en-US" altLang="ja-JP" sz="2400">
                <a:latin typeface="Hiragino Maru Gothic ProN W4" panose="020F0400000000000000" pitchFamily="34" charset="-128"/>
                <a:ea typeface="Hiragino Maru Gothic ProN W4" panose="020F0400000000000000" pitchFamily="34" charset="-128"/>
              </a:rPr>
              <a:t>))</a:t>
            </a:r>
            <a:endParaRPr kumimoji="1" lang="ja-JP" altLang="en-US" sz="2400">
              <a:latin typeface="Hiragino Maru Gothic ProN W4" panose="020F0400000000000000" pitchFamily="34" charset="-128"/>
              <a:ea typeface="Hiragino Maru Gothic ProN W4" panose="020F0400000000000000" pitchFamily="34" charset="-128"/>
            </a:endParaRPr>
          </a:p>
        </p:txBody>
      </p:sp>
      <p:pic>
        <p:nvPicPr>
          <p:cNvPr id="6" name="図 5" descr="テキスト&#10;&#10;低い精度で自動的に生成された説明">
            <a:extLst>
              <a:ext uri="{FF2B5EF4-FFF2-40B4-BE49-F238E27FC236}">
                <a16:creationId xmlns:a16="http://schemas.microsoft.com/office/drawing/2014/main" id="{D3B24462-0493-02BF-7FF2-2355AD7C3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80" y="849901"/>
            <a:ext cx="7772400" cy="2166349"/>
          </a:xfrm>
          <a:prstGeom prst="rect">
            <a:avLst/>
          </a:prstGeom>
        </p:spPr>
      </p:pic>
      <p:pic>
        <p:nvPicPr>
          <p:cNvPr id="8" name="図 7" descr="グラフィカル ユーザー インターフェイス, テキスト&#10;&#10;自動的に生成された説明">
            <a:extLst>
              <a:ext uri="{FF2B5EF4-FFF2-40B4-BE49-F238E27FC236}">
                <a16:creationId xmlns:a16="http://schemas.microsoft.com/office/drawing/2014/main" id="{5F20C1DF-896A-06A8-7DB0-128A4B23EC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47" y="3396350"/>
            <a:ext cx="11320306" cy="3327617"/>
          </a:xfrm>
          <a:prstGeom prst="rect">
            <a:avLst/>
          </a:prstGeom>
          <a:ln>
            <a:solidFill>
              <a:schemeClr val="tx1"/>
            </a:solidFill>
          </a:ln>
        </p:spPr>
      </p:pic>
      <p:sp>
        <p:nvSpPr>
          <p:cNvPr id="10" name="テキスト ボックス 9">
            <a:extLst>
              <a:ext uri="{FF2B5EF4-FFF2-40B4-BE49-F238E27FC236}">
                <a16:creationId xmlns:a16="http://schemas.microsoft.com/office/drawing/2014/main" id="{9CD354FB-5F43-42C3-C17B-634EDCF50690}"/>
              </a:ext>
            </a:extLst>
          </p:cNvPr>
          <p:cNvSpPr txBox="1"/>
          <p:nvPr/>
        </p:nvSpPr>
        <p:spPr>
          <a:xfrm>
            <a:off x="6339384" y="3602362"/>
            <a:ext cx="4911922" cy="461665"/>
          </a:xfrm>
          <a:prstGeom prst="rect">
            <a:avLst/>
          </a:prstGeom>
          <a:noFill/>
        </p:spPr>
        <p:txBody>
          <a:bodyPr wrap="none" rtlCol="0">
            <a:spAutoFit/>
          </a:bodyPr>
          <a:lstStyle/>
          <a:p>
            <a:r>
              <a:rPr kumimoji="1" lang="ja-JP" altLang="en-US" sz="2400">
                <a:latin typeface="Hiragino Maru Gothic ProN W4" panose="020F0400000000000000" pitchFamily="34" charset="-128"/>
                <a:ea typeface="Hiragino Maru Gothic ProN W4" panose="020F0400000000000000" pitchFamily="34" charset="-128"/>
              </a:rPr>
              <a:t>先ほどの</a:t>
            </a:r>
            <a:r>
              <a:rPr kumimoji="1" lang="en-US" altLang="ja-JP" sz="2400">
                <a:latin typeface="Hiragino Maru Gothic ProN W4" panose="020F0400000000000000" pitchFamily="34" charset="-128"/>
                <a:ea typeface="Hiragino Maru Gothic ProN W4" panose="020F0400000000000000" pitchFamily="34" charset="-128"/>
              </a:rPr>
              <a:t>iris</a:t>
            </a:r>
            <a:r>
              <a:rPr kumimoji="1" lang="ja-JP" altLang="en-US" sz="2400">
                <a:latin typeface="Hiragino Maru Gothic ProN W4" panose="020F0400000000000000" pitchFamily="34" charset="-128"/>
                <a:ea typeface="Hiragino Maru Gothic ProN W4" panose="020F0400000000000000" pitchFamily="34" charset="-128"/>
              </a:rPr>
              <a:t>の出力結果</a:t>
            </a:r>
            <a:r>
              <a:rPr kumimoji="1" lang="en-US" altLang="ja-JP" sz="2400">
                <a:latin typeface="Hiragino Maru Gothic ProN W4" panose="020F0400000000000000" pitchFamily="34" charset="-128"/>
                <a:ea typeface="Hiragino Maru Gothic ProN W4" panose="020F0400000000000000" pitchFamily="34" charset="-128"/>
              </a:rPr>
              <a:t>(</a:t>
            </a:r>
            <a:r>
              <a:rPr kumimoji="1" lang="ja-JP" altLang="en-US" sz="2400">
                <a:latin typeface="Hiragino Maru Gothic ProN W4" panose="020F0400000000000000" pitchFamily="34" charset="-128"/>
                <a:ea typeface="Hiragino Maru Gothic ProN W4" panose="020F0400000000000000" pitchFamily="34" charset="-128"/>
              </a:rPr>
              <a:t>後半部分</a:t>
            </a:r>
            <a:r>
              <a:rPr kumimoji="1" lang="en-US" altLang="ja-JP" sz="2400">
                <a:latin typeface="Hiragino Maru Gothic ProN W4" panose="020F0400000000000000" pitchFamily="34" charset="-128"/>
                <a:ea typeface="Hiragino Maru Gothic ProN W4" panose="020F0400000000000000" pitchFamily="34" charset="-128"/>
              </a:rPr>
              <a:t>)</a:t>
            </a:r>
            <a:endParaRPr kumimoji="1" lang="ja-JP" altLang="en-US" sz="2400">
              <a:latin typeface="Hiragino Maru Gothic ProN W4" panose="020F0400000000000000" pitchFamily="34" charset="-128"/>
              <a:ea typeface="Hiragino Maru Gothic ProN W4" panose="020F0400000000000000" pitchFamily="34" charset="-128"/>
            </a:endParaRPr>
          </a:p>
        </p:txBody>
      </p:sp>
      <p:sp>
        <p:nvSpPr>
          <p:cNvPr id="11" name="正方形/長方形 10">
            <a:extLst>
              <a:ext uri="{FF2B5EF4-FFF2-40B4-BE49-F238E27FC236}">
                <a16:creationId xmlns:a16="http://schemas.microsoft.com/office/drawing/2014/main" id="{99844256-636C-9364-BA4A-339C28782F15}"/>
              </a:ext>
            </a:extLst>
          </p:cNvPr>
          <p:cNvSpPr/>
          <p:nvPr/>
        </p:nvSpPr>
        <p:spPr>
          <a:xfrm>
            <a:off x="456629" y="3761509"/>
            <a:ext cx="4292017" cy="77931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32807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CD08E-367A-DDAB-5C4E-2098540D50A0}"/>
            </a:ext>
          </a:extLst>
        </p:cNvPr>
        <p:cNvGrpSpPr/>
        <p:nvPr/>
      </p:nvGrpSpPr>
      <p:grpSpPr>
        <a:xfrm>
          <a:off x="0" y="0"/>
          <a:ext cx="0" cy="0"/>
          <a:chOff x="0" y="0"/>
          <a:chExt cx="0" cy="0"/>
        </a:xfrm>
      </p:grpSpPr>
      <p:sp>
        <p:nvSpPr>
          <p:cNvPr id="3" name="四角形">
            <a:extLst>
              <a:ext uri="{FF2B5EF4-FFF2-40B4-BE49-F238E27FC236}">
                <a16:creationId xmlns:a16="http://schemas.microsoft.com/office/drawing/2014/main" id="{D0CB1473-111E-1F5D-0F94-6D2C4F9F3722}"/>
              </a:ext>
            </a:extLst>
          </p:cNvPr>
          <p:cNvSpPr/>
          <p:nvPr/>
        </p:nvSpPr>
        <p:spPr>
          <a:xfrm>
            <a:off x="-8528" y="-2634"/>
            <a:ext cx="12369257" cy="693963"/>
          </a:xfrm>
          <a:prstGeom prst="rect">
            <a:avLst/>
          </a:prstGeom>
          <a:solidFill>
            <a:srgbClr val="000000"/>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sz="1600"/>
          </a:p>
        </p:txBody>
      </p:sp>
      <p:sp>
        <p:nvSpPr>
          <p:cNvPr id="4" name="次元削減の例：主成分分析">
            <a:extLst>
              <a:ext uri="{FF2B5EF4-FFF2-40B4-BE49-F238E27FC236}">
                <a16:creationId xmlns:a16="http://schemas.microsoft.com/office/drawing/2014/main" id="{D554ED02-9B51-448A-3C8F-6C780E88D14B}"/>
              </a:ext>
            </a:extLst>
          </p:cNvPr>
          <p:cNvSpPr txBox="1"/>
          <p:nvPr/>
        </p:nvSpPr>
        <p:spPr>
          <a:xfrm>
            <a:off x="4278144" y="134033"/>
            <a:ext cx="379591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100">
                <a:latin typeface="+mn-lt"/>
                <a:ea typeface="+mn-ea"/>
                <a:cs typeface="+mn-cs"/>
                <a:sym typeface="ヒラギノ角ゴ ProN W3"/>
              </a:defRPr>
            </a:lvl1pPr>
          </a:lstStyle>
          <a:p>
            <a:pPr algn="ct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あやめ</a:t>
            </a:r>
            <a:r>
              <a:rPr lang="en-US" altLang="ja-JP" sz="2400" dirty="0" err="1">
                <a:solidFill>
                  <a:schemeClr val="bg1"/>
                </a:solidFill>
                <a:latin typeface="Hiragino Maru Gothic ProN W4" panose="020F0400000000000000" pitchFamily="34" charset="-128"/>
                <a:ea typeface="Hiragino Maru Gothic ProN W4" panose="020F0400000000000000" pitchFamily="34" charset="-128"/>
              </a:rPr>
              <a:t>(iris)</a:t>
            </a:r>
            <a:r>
              <a:rPr lang="ja-JP" altLang="en-US" sz="2400" dirty="0" err="1">
                <a:solidFill>
                  <a:schemeClr val="bg1"/>
                </a:solidFill>
                <a:latin typeface="Hiragino Maru Gothic ProN W4" panose="020F0400000000000000" pitchFamily="34" charset="-128"/>
                <a:ea typeface="Hiragino Maru Gothic ProN W4" panose="020F0400000000000000" pitchFamily="34" charset="-128"/>
              </a:rPr>
              <a:t>のデータの中身</a:t>
            </a:r>
            <a:endParaRPr sz="2400" dirty="0">
              <a:solidFill>
                <a:schemeClr val="bg1"/>
              </a:solidFill>
              <a:latin typeface="Hiragino Maru Gothic ProN W4" panose="020F0400000000000000" pitchFamily="34" charset="-128"/>
              <a:ea typeface="Hiragino Maru Gothic ProN W4" panose="020F0400000000000000" pitchFamily="34" charset="-128"/>
            </a:endParaRPr>
          </a:p>
        </p:txBody>
      </p:sp>
      <p:sp>
        <p:nvSpPr>
          <p:cNvPr id="14" name="テキスト ボックス 13">
            <a:extLst>
              <a:ext uri="{FF2B5EF4-FFF2-40B4-BE49-F238E27FC236}">
                <a16:creationId xmlns:a16="http://schemas.microsoft.com/office/drawing/2014/main" id="{73C66FD1-8D33-EBAC-F566-7CD2CCA66394}"/>
              </a:ext>
            </a:extLst>
          </p:cNvPr>
          <p:cNvSpPr txBox="1"/>
          <p:nvPr/>
        </p:nvSpPr>
        <p:spPr>
          <a:xfrm>
            <a:off x="7310858" y="1284466"/>
            <a:ext cx="4681117" cy="1200329"/>
          </a:xfrm>
          <a:prstGeom prst="rect">
            <a:avLst/>
          </a:prstGeom>
          <a:noFill/>
        </p:spPr>
        <p:txBody>
          <a:bodyPr wrap="square" rtlCol="0">
            <a:spAutoFit/>
          </a:bodyPr>
          <a:lstStyle/>
          <a:p>
            <a:r>
              <a:rPr kumimoji="1" lang="en-US" altLang="ja-JP" sz="2400">
                <a:latin typeface="Hiragino Maru Gothic ProN W4" panose="020F0400000000000000" pitchFamily="34" charset="-128"/>
                <a:ea typeface="Hiragino Maru Gothic ProN W4" panose="020F0400000000000000" pitchFamily="34" charset="-128"/>
              </a:rPr>
              <a:t>iris.DESCR</a:t>
            </a:r>
            <a:r>
              <a:rPr kumimoji="1" lang="ja-JP" altLang="en-US" sz="2400">
                <a:latin typeface="Hiragino Maru Gothic ProN W4" panose="020F0400000000000000" pitchFamily="34" charset="-128"/>
                <a:ea typeface="Hiragino Maru Gothic ProN W4" panose="020F0400000000000000" pitchFamily="34" charset="-128"/>
              </a:rPr>
              <a:t>で</a:t>
            </a:r>
            <a:r>
              <a:rPr kumimoji="1" lang="en-US" altLang="ja-JP" sz="2400">
                <a:latin typeface="Hiragino Maru Gothic ProN W4" panose="020F0400000000000000" pitchFamily="34" charset="-128"/>
                <a:ea typeface="Hiragino Maru Gothic ProN W4" panose="020F0400000000000000" pitchFamily="34" charset="-128"/>
              </a:rPr>
              <a:t>key(‘DESCR’)</a:t>
            </a:r>
          </a:p>
          <a:p>
            <a:r>
              <a:rPr lang="ja-JP" altLang="en-US" sz="2400">
                <a:latin typeface="Hiragino Maru Gothic ProN W4" panose="020F0400000000000000" pitchFamily="34" charset="-128"/>
                <a:ea typeface="Hiragino Maru Gothic ProN W4" panose="020F0400000000000000" pitchFamily="34" charset="-128"/>
              </a:rPr>
              <a:t>の中身を取り出せます</a:t>
            </a:r>
            <a:endParaRPr lang="en-US" altLang="ja-JP" sz="2400">
              <a:latin typeface="Hiragino Maru Gothic ProN W4" panose="020F0400000000000000" pitchFamily="34" charset="-128"/>
              <a:ea typeface="Hiragino Maru Gothic ProN W4" panose="020F0400000000000000" pitchFamily="34" charset="-128"/>
            </a:endParaRPr>
          </a:p>
          <a:p>
            <a:r>
              <a:rPr kumimoji="1" lang="ja-JP" altLang="en-US" sz="2400">
                <a:latin typeface="Hiragino Maru Gothic ProN W4" panose="020F0400000000000000" pitchFamily="34" charset="-128"/>
                <a:ea typeface="Hiragino Maru Gothic ProN W4" panose="020F0400000000000000" pitchFamily="34" charset="-128"/>
              </a:rPr>
              <a:t>これは</a:t>
            </a:r>
            <a:r>
              <a:rPr lang="ja-JP" altLang="en-US" sz="2400">
                <a:latin typeface="Hiragino Maru Gothic ProN W4" panose="020F0400000000000000" pitchFamily="34" charset="-128"/>
                <a:ea typeface="Hiragino Maru Gothic ProN W4" panose="020F0400000000000000" pitchFamily="34" charset="-128"/>
              </a:rPr>
              <a:t>説明文書で文字列データ</a:t>
            </a:r>
            <a:endParaRPr kumimoji="1" lang="ja-JP" altLang="en-US" sz="2400">
              <a:latin typeface="Hiragino Maru Gothic ProN W4" panose="020F0400000000000000" pitchFamily="34" charset="-128"/>
              <a:ea typeface="Hiragino Maru Gothic ProN W4" panose="020F0400000000000000" pitchFamily="34" charset="-128"/>
            </a:endParaRPr>
          </a:p>
        </p:txBody>
      </p:sp>
      <p:pic>
        <p:nvPicPr>
          <p:cNvPr id="8" name="図 7" descr="グラフィカル ユーザー インターフェイス, テキスト&#10;&#10;自動的に生成された説明">
            <a:extLst>
              <a:ext uri="{FF2B5EF4-FFF2-40B4-BE49-F238E27FC236}">
                <a16:creationId xmlns:a16="http://schemas.microsoft.com/office/drawing/2014/main" id="{3EE2C138-EE2A-21AD-C85B-833629ABD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847" y="3396350"/>
            <a:ext cx="11320306" cy="3327617"/>
          </a:xfrm>
          <a:prstGeom prst="rect">
            <a:avLst/>
          </a:prstGeom>
          <a:ln>
            <a:solidFill>
              <a:schemeClr val="tx1"/>
            </a:solidFill>
          </a:ln>
        </p:spPr>
      </p:pic>
      <p:sp>
        <p:nvSpPr>
          <p:cNvPr id="10" name="テキスト ボックス 9">
            <a:extLst>
              <a:ext uri="{FF2B5EF4-FFF2-40B4-BE49-F238E27FC236}">
                <a16:creationId xmlns:a16="http://schemas.microsoft.com/office/drawing/2014/main" id="{8200E7AB-FCC5-577D-AE90-7EC575E4A158}"/>
              </a:ext>
            </a:extLst>
          </p:cNvPr>
          <p:cNvSpPr txBox="1"/>
          <p:nvPr/>
        </p:nvSpPr>
        <p:spPr>
          <a:xfrm>
            <a:off x="6339384" y="3602362"/>
            <a:ext cx="4911922" cy="461665"/>
          </a:xfrm>
          <a:prstGeom prst="rect">
            <a:avLst/>
          </a:prstGeom>
          <a:noFill/>
        </p:spPr>
        <p:txBody>
          <a:bodyPr wrap="none" rtlCol="0">
            <a:spAutoFit/>
          </a:bodyPr>
          <a:lstStyle/>
          <a:p>
            <a:r>
              <a:rPr kumimoji="1" lang="ja-JP" altLang="en-US" sz="2400">
                <a:latin typeface="Hiragino Maru Gothic ProN W4" panose="020F0400000000000000" pitchFamily="34" charset="-128"/>
                <a:ea typeface="Hiragino Maru Gothic ProN W4" panose="020F0400000000000000" pitchFamily="34" charset="-128"/>
              </a:rPr>
              <a:t>先ほどの</a:t>
            </a:r>
            <a:r>
              <a:rPr kumimoji="1" lang="en-US" altLang="ja-JP" sz="2400">
                <a:latin typeface="Hiragino Maru Gothic ProN W4" panose="020F0400000000000000" pitchFamily="34" charset="-128"/>
                <a:ea typeface="Hiragino Maru Gothic ProN W4" panose="020F0400000000000000" pitchFamily="34" charset="-128"/>
              </a:rPr>
              <a:t>iris</a:t>
            </a:r>
            <a:r>
              <a:rPr kumimoji="1" lang="ja-JP" altLang="en-US" sz="2400">
                <a:latin typeface="Hiragino Maru Gothic ProN W4" panose="020F0400000000000000" pitchFamily="34" charset="-128"/>
                <a:ea typeface="Hiragino Maru Gothic ProN W4" panose="020F0400000000000000" pitchFamily="34" charset="-128"/>
              </a:rPr>
              <a:t>の出力結果</a:t>
            </a:r>
            <a:r>
              <a:rPr kumimoji="1" lang="en-US" altLang="ja-JP" sz="2400">
                <a:latin typeface="Hiragino Maru Gothic ProN W4" panose="020F0400000000000000" pitchFamily="34" charset="-128"/>
                <a:ea typeface="Hiragino Maru Gothic ProN W4" panose="020F0400000000000000" pitchFamily="34" charset="-128"/>
              </a:rPr>
              <a:t>(</a:t>
            </a:r>
            <a:r>
              <a:rPr kumimoji="1" lang="ja-JP" altLang="en-US" sz="2400">
                <a:latin typeface="Hiragino Maru Gothic ProN W4" panose="020F0400000000000000" pitchFamily="34" charset="-128"/>
                <a:ea typeface="Hiragino Maru Gothic ProN W4" panose="020F0400000000000000" pitchFamily="34" charset="-128"/>
              </a:rPr>
              <a:t>後半部分</a:t>
            </a:r>
            <a:r>
              <a:rPr kumimoji="1" lang="en-US" altLang="ja-JP" sz="2400">
                <a:latin typeface="Hiragino Maru Gothic ProN W4" panose="020F0400000000000000" pitchFamily="34" charset="-128"/>
                <a:ea typeface="Hiragino Maru Gothic ProN W4" panose="020F0400000000000000" pitchFamily="34" charset="-128"/>
              </a:rPr>
              <a:t>)</a:t>
            </a:r>
            <a:endParaRPr kumimoji="1" lang="ja-JP" altLang="en-US" sz="2400">
              <a:latin typeface="Hiragino Maru Gothic ProN W4" panose="020F0400000000000000" pitchFamily="34" charset="-128"/>
              <a:ea typeface="Hiragino Maru Gothic ProN W4" panose="020F0400000000000000" pitchFamily="34" charset="-128"/>
            </a:endParaRPr>
          </a:p>
        </p:txBody>
      </p:sp>
      <p:sp>
        <p:nvSpPr>
          <p:cNvPr id="11" name="正方形/長方形 10">
            <a:extLst>
              <a:ext uri="{FF2B5EF4-FFF2-40B4-BE49-F238E27FC236}">
                <a16:creationId xmlns:a16="http://schemas.microsoft.com/office/drawing/2014/main" id="{6D94ED63-7719-05BA-D582-70C4AC7ECD9D}"/>
              </a:ext>
            </a:extLst>
          </p:cNvPr>
          <p:cNvSpPr/>
          <p:nvPr/>
        </p:nvSpPr>
        <p:spPr>
          <a:xfrm>
            <a:off x="435847" y="4669959"/>
            <a:ext cx="11320306" cy="205400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テキスト&#10;&#10;自動的に生成された説明">
            <a:extLst>
              <a:ext uri="{FF2B5EF4-FFF2-40B4-BE49-F238E27FC236}">
                <a16:creationId xmlns:a16="http://schemas.microsoft.com/office/drawing/2014/main" id="{AE41194B-1694-CF79-594C-5C218FCB2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25" y="942422"/>
            <a:ext cx="6643688" cy="2204992"/>
          </a:xfrm>
          <a:prstGeom prst="rect">
            <a:avLst/>
          </a:prstGeom>
        </p:spPr>
      </p:pic>
    </p:spTree>
    <p:extLst>
      <p:ext uri="{BB962C8B-B14F-4D97-AF65-F5344CB8AC3E}">
        <p14:creationId xmlns:p14="http://schemas.microsoft.com/office/powerpoint/2010/main" val="2241865395"/>
      </p:ext>
    </p:extLst>
  </p:cSld>
  <p:clrMapOvr>
    <a:masterClrMapping/>
  </p:clrMapOvr>
  <p:transition spd="med"/>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31355</TotalTime>
  <Words>2908</Words>
  <Application>Microsoft Macintosh PowerPoint</Application>
  <PresentationFormat>ワイド画面</PresentationFormat>
  <Paragraphs>491</Paragraphs>
  <Slides>49</Slides>
  <Notes>5</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49</vt:i4>
      </vt:variant>
    </vt:vector>
  </HeadingPairs>
  <TitlesOfParts>
    <vt:vector size="57" baseType="lpstr">
      <vt:lpstr>Hiragino Maru Gothic ProN W4</vt:lpstr>
      <vt:lpstr>ヒラギノ角ゴ ProN W3</vt:lpstr>
      <vt:lpstr>ヒラギノ角ゴ ProN W6</vt:lpstr>
      <vt:lpstr>游ゴシック</vt:lpstr>
      <vt:lpstr>游ゴシック Light</vt:lpstr>
      <vt:lpstr>Arial</vt:lpstr>
      <vt:lpstr>Graphik</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須藤　毅顕</dc:creator>
  <cp:lastModifiedBy>須藤　毅顕</cp:lastModifiedBy>
  <cp:revision>27</cp:revision>
  <dcterms:created xsi:type="dcterms:W3CDTF">2022-04-04T02:44:03Z</dcterms:created>
  <dcterms:modified xsi:type="dcterms:W3CDTF">2024-07-24T15:10:29Z</dcterms:modified>
</cp:coreProperties>
</file>